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4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5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5"/>
    <p:sldMasterId id="2147483667" r:id="rId6"/>
    <p:sldMasterId id="2147483673" r:id="rId7"/>
    <p:sldMasterId id="2147483680" r:id="rId8"/>
    <p:sldMasterId id="2147483686" r:id="rId9"/>
    <p:sldMasterId id="2147483693" r:id="rId10"/>
  </p:sldMasterIdLst>
  <p:notesMasterIdLst>
    <p:notesMasterId r:id="rId45"/>
  </p:notesMasterIdLst>
  <p:handoutMasterIdLst>
    <p:handoutMasterId r:id="rId46"/>
  </p:handoutMasterIdLst>
  <p:sldIdLst>
    <p:sldId id="256" r:id="rId11"/>
    <p:sldId id="293" r:id="rId12"/>
    <p:sldId id="302" r:id="rId13"/>
    <p:sldId id="305" r:id="rId14"/>
    <p:sldId id="307" r:id="rId15"/>
    <p:sldId id="291" r:id="rId16"/>
    <p:sldId id="303" r:id="rId17"/>
    <p:sldId id="295" r:id="rId18"/>
    <p:sldId id="304" r:id="rId19"/>
    <p:sldId id="308" r:id="rId20"/>
    <p:sldId id="298" r:id="rId21"/>
    <p:sldId id="309" r:id="rId22"/>
    <p:sldId id="311" r:id="rId23"/>
    <p:sldId id="310" r:id="rId24"/>
    <p:sldId id="312" r:id="rId25"/>
    <p:sldId id="313" r:id="rId26"/>
    <p:sldId id="315" r:id="rId27"/>
    <p:sldId id="316" r:id="rId28"/>
    <p:sldId id="355" r:id="rId29"/>
    <p:sldId id="354" r:id="rId30"/>
    <p:sldId id="348" r:id="rId31"/>
    <p:sldId id="323" r:id="rId32"/>
    <p:sldId id="357" r:id="rId33"/>
    <p:sldId id="324" r:id="rId34"/>
    <p:sldId id="326" r:id="rId35"/>
    <p:sldId id="328" r:id="rId36"/>
    <p:sldId id="329" r:id="rId37"/>
    <p:sldId id="331" r:id="rId38"/>
    <p:sldId id="330" r:id="rId39"/>
    <p:sldId id="336" r:id="rId40"/>
    <p:sldId id="337" r:id="rId41"/>
    <p:sldId id="351" r:id="rId42"/>
    <p:sldId id="358" r:id="rId43"/>
    <p:sldId id="290" r:id="rId44"/>
  </p:sldIdLst>
  <p:sldSz cx="9144000" cy="5143500" type="screen16x9"/>
  <p:notesSz cx="6858000" cy="9144000"/>
  <p:defaultTextStyle>
    <a:defPPr>
      <a:defRPr lang="es-ES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1620">
          <p15:clr>
            <a:srgbClr val="A4A3A4"/>
          </p15:clr>
        </p15:guide>
        <p15:guide id="4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0002"/>
    <a:srgbClr val="326500"/>
    <a:srgbClr val="018373"/>
    <a:srgbClr val="567383"/>
    <a:srgbClr val="155D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Estilo medio 3 - Énfasis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941" autoAdjust="0"/>
    <p:restoredTop sz="95091"/>
  </p:normalViewPr>
  <p:slideViewPr>
    <p:cSldViewPr snapToGrid="0" showGuides="1">
      <p:cViewPr varScale="1">
        <p:scale>
          <a:sx n="99" d="100"/>
          <a:sy n="99" d="100"/>
        </p:scale>
        <p:origin x="106" y="240"/>
      </p:cViewPr>
      <p:guideLst>
        <p:guide orient="horz" pos="2160"/>
        <p:guide pos="3840"/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Master" Target="slideMasters/slideMaster3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notesMaster" Target="notesMasters/notesMaster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theme" Target="theme/theme1.xml"/><Relationship Id="rId10" Type="http://schemas.openxmlformats.org/officeDocument/2006/relationships/slideMaster" Target="slideMasters/slideMaster6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5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viewProps" Target="viewProps.xml"/><Relationship Id="rId8" Type="http://schemas.openxmlformats.org/officeDocument/2006/relationships/slideMaster" Target="slideMasters/slideMaster4.xml"/><Relationship Id="rId3" Type="http://schemas.openxmlformats.org/officeDocument/2006/relationships/customXml" Target="../customXml/item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handoutMaster" Target="handoutMasters/handoutMaster1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6" Type="http://schemas.openxmlformats.org/officeDocument/2006/relationships/slideMaster" Target="slideMasters/slideMaster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13DFCF2-309F-B44F-8756-3552B2786CDA}" type="doc">
      <dgm:prSet loTypeId="urn:microsoft.com/office/officeart/2005/8/layout/radial6" loCatId="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s-ES"/>
        </a:p>
      </dgm:t>
    </dgm:pt>
    <dgm:pt modelId="{D6A7F939-DA9C-E14C-8924-2C1CCBD4A3DD}">
      <dgm:prSet phldrT="[Texto]" phldr="1"/>
      <dgm:spPr/>
      <dgm:t>
        <a:bodyPr/>
        <a:lstStyle/>
        <a:p>
          <a:endParaRPr lang="es-ES"/>
        </a:p>
      </dgm:t>
    </dgm:pt>
    <dgm:pt modelId="{E437EE14-CAD3-A741-A5FE-E802E7549B01}" type="parTrans" cxnId="{194B31F9-537C-E649-BCF8-671AF96549E8}">
      <dgm:prSet/>
      <dgm:spPr/>
      <dgm:t>
        <a:bodyPr/>
        <a:lstStyle/>
        <a:p>
          <a:endParaRPr lang="es-ES"/>
        </a:p>
      </dgm:t>
    </dgm:pt>
    <dgm:pt modelId="{D8D96EC9-F342-DF47-9377-978FBEB147D5}" type="sibTrans" cxnId="{194B31F9-537C-E649-BCF8-671AF96549E8}">
      <dgm:prSet/>
      <dgm:spPr/>
      <dgm:t>
        <a:bodyPr/>
        <a:lstStyle/>
        <a:p>
          <a:endParaRPr lang="es-ES"/>
        </a:p>
      </dgm:t>
    </dgm:pt>
    <dgm:pt modelId="{0EA60F5B-22C6-FF4F-9E01-387706FEA805}">
      <dgm:prSet phldrT="[Texto]"/>
      <dgm:spPr/>
      <dgm:t>
        <a:bodyPr/>
        <a:lstStyle/>
        <a:p>
          <a:r>
            <a:rPr lang="es-ES" dirty="0"/>
            <a:t>Ginecología</a:t>
          </a:r>
        </a:p>
      </dgm:t>
    </dgm:pt>
    <dgm:pt modelId="{E824BF17-D9C5-754C-A032-43186591E9DA}" type="parTrans" cxnId="{CC93B8D6-D03E-4A42-83A3-1ADD95B0315D}">
      <dgm:prSet/>
      <dgm:spPr/>
      <dgm:t>
        <a:bodyPr/>
        <a:lstStyle/>
        <a:p>
          <a:endParaRPr lang="es-ES"/>
        </a:p>
      </dgm:t>
    </dgm:pt>
    <dgm:pt modelId="{28411176-EEE1-6645-92D3-FE873C324C7D}" type="sibTrans" cxnId="{CC93B8D6-D03E-4A42-83A3-1ADD95B0315D}">
      <dgm:prSet/>
      <dgm:spPr/>
      <dgm:t>
        <a:bodyPr/>
        <a:lstStyle/>
        <a:p>
          <a:endParaRPr lang="es-ES"/>
        </a:p>
      </dgm:t>
    </dgm:pt>
    <dgm:pt modelId="{66B656B5-B377-734E-A9FB-4FBA62BFEE89}">
      <dgm:prSet phldrT="[Texto]"/>
      <dgm:spPr/>
      <dgm:t>
        <a:bodyPr/>
        <a:lstStyle/>
        <a:p>
          <a:r>
            <a:rPr lang="es-ES" dirty="0"/>
            <a:t>Cardiología</a:t>
          </a:r>
        </a:p>
      </dgm:t>
    </dgm:pt>
    <dgm:pt modelId="{736F698A-534B-7645-8CAF-2686E05BDACD}" type="parTrans" cxnId="{D4F0FD1B-834C-5C4B-9C4D-5D0C477A29F2}">
      <dgm:prSet/>
      <dgm:spPr/>
      <dgm:t>
        <a:bodyPr/>
        <a:lstStyle/>
        <a:p>
          <a:endParaRPr lang="es-ES"/>
        </a:p>
      </dgm:t>
    </dgm:pt>
    <dgm:pt modelId="{7097D4FA-AAE3-9748-8B3A-0A0AF68C5BA7}" type="sibTrans" cxnId="{D4F0FD1B-834C-5C4B-9C4D-5D0C477A29F2}">
      <dgm:prSet/>
      <dgm:spPr/>
      <dgm:t>
        <a:bodyPr/>
        <a:lstStyle/>
        <a:p>
          <a:endParaRPr lang="es-ES"/>
        </a:p>
      </dgm:t>
    </dgm:pt>
    <dgm:pt modelId="{36926D41-0D21-6B4B-887B-C976923ED7C8}">
      <dgm:prSet phldrT="[Texto]"/>
      <dgm:spPr/>
      <dgm:t>
        <a:bodyPr/>
        <a:lstStyle/>
        <a:p>
          <a:r>
            <a:rPr lang="es-ES" dirty="0"/>
            <a:t>Traumatología</a:t>
          </a:r>
        </a:p>
      </dgm:t>
    </dgm:pt>
    <dgm:pt modelId="{E8CDFE89-1351-2240-B06A-692BADA1E264}" type="parTrans" cxnId="{452BF74B-D5EA-6A49-BDE5-B90CAB06ECE7}">
      <dgm:prSet/>
      <dgm:spPr/>
      <dgm:t>
        <a:bodyPr/>
        <a:lstStyle/>
        <a:p>
          <a:endParaRPr lang="es-ES"/>
        </a:p>
      </dgm:t>
    </dgm:pt>
    <dgm:pt modelId="{074AA1E4-6C59-5C4C-8D20-BE28E543BF9A}" type="sibTrans" cxnId="{452BF74B-D5EA-6A49-BDE5-B90CAB06ECE7}">
      <dgm:prSet/>
      <dgm:spPr/>
      <dgm:t>
        <a:bodyPr/>
        <a:lstStyle/>
        <a:p>
          <a:endParaRPr lang="es-ES"/>
        </a:p>
      </dgm:t>
    </dgm:pt>
    <dgm:pt modelId="{8B242121-8007-1547-AB8C-7DC5C3D89267}">
      <dgm:prSet phldrT="[Texto]"/>
      <dgm:spPr/>
      <dgm:t>
        <a:bodyPr/>
        <a:lstStyle/>
        <a:p>
          <a:r>
            <a:rPr lang="es-ES" dirty="0"/>
            <a:t>Medicina de familia</a:t>
          </a:r>
        </a:p>
      </dgm:t>
    </dgm:pt>
    <dgm:pt modelId="{D7BFCFBC-AC65-9143-84BF-41D86A1E2BA0}" type="parTrans" cxnId="{30F69CA7-56CF-B14D-A932-262A9E790C35}">
      <dgm:prSet/>
      <dgm:spPr/>
      <dgm:t>
        <a:bodyPr/>
        <a:lstStyle/>
        <a:p>
          <a:endParaRPr lang="es-ES"/>
        </a:p>
      </dgm:t>
    </dgm:pt>
    <dgm:pt modelId="{41B2C976-717B-0844-9A02-112F4BABBC40}" type="sibTrans" cxnId="{30F69CA7-56CF-B14D-A932-262A9E790C35}">
      <dgm:prSet/>
      <dgm:spPr/>
      <dgm:t>
        <a:bodyPr/>
        <a:lstStyle/>
        <a:p>
          <a:endParaRPr lang="es-ES"/>
        </a:p>
      </dgm:t>
    </dgm:pt>
    <dgm:pt modelId="{259A8395-3B70-B74E-A3C1-6B8A337D3E76}">
      <dgm:prSet/>
      <dgm:spPr/>
      <dgm:t>
        <a:bodyPr/>
        <a:lstStyle/>
        <a:p>
          <a:r>
            <a:rPr lang="es-ES" dirty="0"/>
            <a:t>Nefrología </a:t>
          </a:r>
        </a:p>
      </dgm:t>
    </dgm:pt>
    <dgm:pt modelId="{D89C5763-8FBE-A34F-98A2-9A4F445F4C5D}" type="parTrans" cxnId="{92F01D69-8C70-2845-8514-CDC944F392B3}">
      <dgm:prSet/>
      <dgm:spPr/>
      <dgm:t>
        <a:bodyPr/>
        <a:lstStyle/>
        <a:p>
          <a:endParaRPr lang="es-ES"/>
        </a:p>
      </dgm:t>
    </dgm:pt>
    <dgm:pt modelId="{62E54431-D1EE-9F42-806A-4A4AE809ACC1}" type="sibTrans" cxnId="{92F01D69-8C70-2845-8514-CDC944F392B3}">
      <dgm:prSet/>
      <dgm:spPr/>
      <dgm:t>
        <a:bodyPr/>
        <a:lstStyle/>
        <a:p>
          <a:endParaRPr lang="es-ES"/>
        </a:p>
      </dgm:t>
    </dgm:pt>
    <dgm:pt modelId="{21FB62BA-6C50-FC49-858F-CCD64C943780}">
      <dgm:prSet/>
      <dgm:spPr/>
      <dgm:t>
        <a:bodyPr/>
        <a:lstStyle/>
        <a:p>
          <a:r>
            <a:rPr lang="es-ES" dirty="0"/>
            <a:t>Digestivo</a:t>
          </a:r>
        </a:p>
      </dgm:t>
    </dgm:pt>
    <dgm:pt modelId="{2DF245F9-963E-064E-AC0C-E9CF78EE46AE}" type="parTrans" cxnId="{B8D837F3-449F-3346-A6CC-D4652C348712}">
      <dgm:prSet/>
      <dgm:spPr/>
      <dgm:t>
        <a:bodyPr/>
        <a:lstStyle/>
        <a:p>
          <a:endParaRPr lang="es-ES"/>
        </a:p>
      </dgm:t>
    </dgm:pt>
    <dgm:pt modelId="{269C7025-1192-3046-BE72-CCB0BD00C323}" type="sibTrans" cxnId="{B8D837F3-449F-3346-A6CC-D4652C348712}">
      <dgm:prSet/>
      <dgm:spPr/>
      <dgm:t>
        <a:bodyPr/>
        <a:lstStyle/>
        <a:p>
          <a:endParaRPr lang="es-ES"/>
        </a:p>
      </dgm:t>
    </dgm:pt>
    <dgm:pt modelId="{3CE0F8C4-D266-E546-9E14-F4AA2EAA897D}">
      <dgm:prSet/>
      <dgm:spPr/>
      <dgm:t>
        <a:bodyPr/>
        <a:lstStyle/>
        <a:p>
          <a:r>
            <a:rPr lang="es-ES" dirty="0"/>
            <a:t>Psicología</a:t>
          </a:r>
        </a:p>
      </dgm:t>
    </dgm:pt>
    <dgm:pt modelId="{96EBB555-19A4-7946-9836-0E1EF1AED8A4}" type="parTrans" cxnId="{58725784-94C9-0344-B3AB-A9B4B99506AA}">
      <dgm:prSet/>
      <dgm:spPr/>
      <dgm:t>
        <a:bodyPr/>
        <a:lstStyle/>
        <a:p>
          <a:endParaRPr lang="es-ES"/>
        </a:p>
      </dgm:t>
    </dgm:pt>
    <dgm:pt modelId="{865C683A-8F7C-184E-8F92-C6A4E9D97E00}" type="sibTrans" cxnId="{58725784-94C9-0344-B3AB-A9B4B99506AA}">
      <dgm:prSet/>
      <dgm:spPr/>
      <dgm:t>
        <a:bodyPr/>
        <a:lstStyle/>
        <a:p>
          <a:endParaRPr lang="es-ES"/>
        </a:p>
      </dgm:t>
    </dgm:pt>
    <dgm:pt modelId="{8E967C15-0015-554E-B3D3-969BC35F6E5E}" type="pres">
      <dgm:prSet presAssocID="{213DFCF2-309F-B44F-8756-3552B2786CDA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4B0894DA-A7E4-6946-8F46-18123B5103FE}" type="pres">
      <dgm:prSet presAssocID="{D6A7F939-DA9C-E14C-8924-2C1CCBD4A3DD}" presName="centerShape" presStyleLbl="node0" presStyleIdx="0" presStyleCnt="1"/>
      <dgm:spPr/>
    </dgm:pt>
    <dgm:pt modelId="{C02CDD3A-7E22-3D4D-8161-29937ACD01A3}" type="pres">
      <dgm:prSet presAssocID="{0EA60F5B-22C6-FF4F-9E01-387706FEA805}" presName="node" presStyleLbl="node1" presStyleIdx="0" presStyleCnt="7">
        <dgm:presLayoutVars>
          <dgm:bulletEnabled val="1"/>
        </dgm:presLayoutVars>
      </dgm:prSet>
      <dgm:spPr/>
    </dgm:pt>
    <dgm:pt modelId="{6C34910F-20B2-044B-BA45-E092475F0906}" type="pres">
      <dgm:prSet presAssocID="{0EA60F5B-22C6-FF4F-9E01-387706FEA805}" presName="dummy" presStyleCnt="0"/>
      <dgm:spPr/>
    </dgm:pt>
    <dgm:pt modelId="{C78717C0-E6DA-C245-AE32-E66A8367308C}" type="pres">
      <dgm:prSet presAssocID="{28411176-EEE1-6645-92D3-FE873C324C7D}" presName="sibTrans" presStyleLbl="sibTrans2D1" presStyleIdx="0" presStyleCnt="7"/>
      <dgm:spPr/>
    </dgm:pt>
    <dgm:pt modelId="{DBBACC5E-6D80-354D-8E32-B94992CF9A58}" type="pres">
      <dgm:prSet presAssocID="{66B656B5-B377-734E-A9FB-4FBA62BFEE89}" presName="node" presStyleLbl="node1" presStyleIdx="1" presStyleCnt="7">
        <dgm:presLayoutVars>
          <dgm:bulletEnabled val="1"/>
        </dgm:presLayoutVars>
      </dgm:prSet>
      <dgm:spPr/>
    </dgm:pt>
    <dgm:pt modelId="{3DD6BFF6-3A9A-DD4F-965D-95D540C83E48}" type="pres">
      <dgm:prSet presAssocID="{66B656B5-B377-734E-A9FB-4FBA62BFEE89}" presName="dummy" presStyleCnt="0"/>
      <dgm:spPr/>
    </dgm:pt>
    <dgm:pt modelId="{49DC9B21-4650-3641-99C6-A857A4FE8EBE}" type="pres">
      <dgm:prSet presAssocID="{7097D4FA-AAE3-9748-8B3A-0A0AF68C5BA7}" presName="sibTrans" presStyleLbl="sibTrans2D1" presStyleIdx="1" presStyleCnt="7"/>
      <dgm:spPr/>
    </dgm:pt>
    <dgm:pt modelId="{909A905F-5CA4-EE43-A143-96F25CC22DA8}" type="pres">
      <dgm:prSet presAssocID="{36926D41-0D21-6B4B-887B-C976923ED7C8}" presName="node" presStyleLbl="node1" presStyleIdx="2" presStyleCnt="7">
        <dgm:presLayoutVars>
          <dgm:bulletEnabled val="1"/>
        </dgm:presLayoutVars>
      </dgm:prSet>
      <dgm:spPr/>
    </dgm:pt>
    <dgm:pt modelId="{A7218876-45EE-2345-B363-299F2551E5DA}" type="pres">
      <dgm:prSet presAssocID="{36926D41-0D21-6B4B-887B-C976923ED7C8}" presName="dummy" presStyleCnt="0"/>
      <dgm:spPr/>
    </dgm:pt>
    <dgm:pt modelId="{61A58586-7183-714F-BE20-A4A247C95EC7}" type="pres">
      <dgm:prSet presAssocID="{074AA1E4-6C59-5C4C-8D20-BE28E543BF9A}" presName="sibTrans" presStyleLbl="sibTrans2D1" presStyleIdx="2" presStyleCnt="7"/>
      <dgm:spPr/>
    </dgm:pt>
    <dgm:pt modelId="{F731F517-D644-F24B-B3AA-52E04447BB6D}" type="pres">
      <dgm:prSet presAssocID="{8B242121-8007-1547-AB8C-7DC5C3D89267}" presName="node" presStyleLbl="node1" presStyleIdx="3" presStyleCnt="7">
        <dgm:presLayoutVars>
          <dgm:bulletEnabled val="1"/>
        </dgm:presLayoutVars>
      </dgm:prSet>
      <dgm:spPr/>
    </dgm:pt>
    <dgm:pt modelId="{EA49E14A-2EA7-3C43-8051-A24317C893E1}" type="pres">
      <dgm:prSet presAssocID="{8B242121-8007-1547-AB8C-7DC5C3D89267}" presName="dummy" presStyleCnt="0"/>
      <dgm:spPr/>
    </dgm:pt>
    <dgm:pt modelId="{31EF0373-1BDA-1E49-AE93-1A83E686AEA1}" type="pres">
      <dgm:prSet presAssocID="{41B2C976-717B-0844-9A02-112F4BABBC40}" presName="sibTrans" presStyleLbl="sibTrans2D1" presStyleIdx="3" presStyleCnt="7"/>
      <dgm:spPr/>
    </dgm:pt>
    <dgm:pt modelId="{EF63BC9B-7D8B-E340-8A28-D18B0B1F5DFE}" type="pres">
      <dgm:prSet presAssocID="{259A8395-3B70-B74E-A3C1-6B8A337D3E76}" presName="node" presStyleLbl="node1" presStyleIdx="4" presStyleCnt="7">
        <dgm:presLayoutVars>
          <dgm:bulletEnabled val="1"/>
        </dgm:presLayoutVars>
      </dgm:prSet>
      <dgm:spPr/>
    </dgm:pt>
    <dgm:pt modelId="{4ACAAF72-DF35-6749-A5AF-AD814711763B}" type="pres">
      <dgm:prSet presAssocID="{259A8395-3B70-B74E-A3C1-6B8A337D3E76}" presName="dummy" presStyleCnt="0"/>
      <dgm:spPr/>
    </dgm:pt>
    <dgm:pt modelId="{86D387E0-4763-DD4F-891D-D093F01CE9D7}" type="pres">
      <dgm:prSet presAssocID="{62E54431-D1EE-9F42-806A-4A4AE809ACC1}" presName="sibTrans" presStyleLbl="sibTrans2D1" presStyleIdx="4" presStyleCnt="7"/>
      <dgm:spPr/>
    </dgm:pt>
    <dgm:pt modelId="{E9389BA1-2000-AA4E-A4E1-C8245EC8161C}" type="pres">
      <dgm:prSet presAssocID="{21FB62BA-6C50-FC49-858F-CCD64C943780}" presName="node" presStyleLbl="node1" presStyleIdx="5" presStyleCnt="7">
        <dgm:presLayoutVars>
          <dgm:bulletEnabled val="1"/>
        </dgm:presLayoutVars>
      </dgm:prSet>
      <dgm:spPr/>
    </dgm:pt>
    <dgm:pt modelId="{B4AF27A6-EB49-9547-94E0-646A6BC184BF}" type="pres">
      <dgm:prSet presAssocID="{21FB62BA-6C50-FC49-858F-CCD64C943780}" presName="dummy" presStyleCnt="0"/>
      <dgm:spPr/>
    </dgm:pt>
    <dgm:pt modelId="{A6D78481-2D54-134C-B0C3-8690AD08B541}" type="pres">
      <dgm:prSet presAssocID="{269C7025-1192-3046-BE72-CCB0BD00C323}" presName="sibTrans" presStyleLbl="sibTrans2D1" presStyleIdx="5" presStyleCnt="7"/>
      <dgm:spPr/>
    </dgm:pt>
    <dgm:pt modelId="{F615CA1C-57B6-814D-873D-44C74C2A6846}" type="pres">
      <dgm:prSet presAssocID="{3CE0F8C4-D266-E546-9E14-F4AA2EAA897D}" presName="node" presStyleLbl="node1" presStyleIdx="6" presStyleCnt="7">
        <dgm:presLayoutVars>
          <dgm:bulletEnabled val="1"/>
        </dgm:presLayoutVars>
      </dgm:prSet>
      <dgm:spPr/>
    </dgm:pt>
    <dgm:pt modelId="{1FE2FFAC-FE18-CF40-8458-40FB36BD7A11}" type="pres">
      <dgm:prSet presAssocID="{3CE0F8C4-D266-E546-9E14-F4AA2EAA897D}" presName="dummy" presStyleCnt="0"/>
      <dgm:spPr/>
    </dgm:pt>
    <dgm:pt modelId="{5823FD3C-CF7F-1F4E-9790-3F98B7E1918E}" type="pres">
      <dgm:prSet presAssocID="{865C683A-8F7C-184E-8F92-C6A4E9D97E00}" presName="sibTrans" presStyleLbl="sibTrans2D1" presStyleIdx="6" presStyleCnt="7"/>
      <dgm:spPr/>
    </dgm:pt>
  </dgm:ptLst>
  <dgm:cxnLst>
    <dgm:cxn modelId="{1640EF09-3DC0-E442-9B10-48CB706CD5C4}" type="presOf" srcId="{D6A7F939-DA9C-E14C-8924-2C1CCBD4A3DD}" destId="{4B0894DA-A7E4-6946-8F46-18123B5103FE}" srcOrd="0" destOrd="0" presId="urn:microsoft.com/office/officeart/2005/8/layout/radial6"/>
    <dgm:cxn modelId="{D4F0FD1B-834C-5C4B-9C4D-5D0C477A29F2}" srcId="{D6A7F939-DA9C-E14C-8924-2C1CCBD4A3DD}" destId="{66B656B5-B377-734E-A9FB-4FBA62BFEE89}" srcOrd="1" destOrd="0" parTransId="{736F698A-534B-7645-8CAF-2686E05BDACD}" sibTransId="{7097D4FA-AAE3-9748-8B3A-0A0AF68C5BA7}"/>
    <dgm:cxn modelId="{C7559734-6621-174B-BA63-E99065B29296}" type="presOf" srcId="{8B242121-8007-1547-AB8C-7DC5C3D89267}" destId="{F731F517-D644-F24B-B3AA-52E04447BB6D}" srcOrd="0" destOrd="0" presId="urn:microsoft.com/office/officeart/2005/8/layout/radial6"/>
    <dgm:cxn modelId="{DEBF4A3A-F948-FA4D-AB77-80549DEBB2B2}" type="presOf" srcId="{7097D4FA-AAE3-9748-8B3A-0A0AF68C5BA7}" destId="{49DC9B21-4650-3641-99C6-A857A4FE8EBE}" srcOrd="0" destOrd="0" presId="urn:microsoft.com/office/officeart/2005/8/layout/radial6"/>
    <dgm:cxn modelId="{51DF443D-AA75-B440-B61A-B995FE14160D}" type="presOf" srcId="{213DFCF2-309F-B44F-8756-3552B2786CDA}" destId="{8E967C15-0015-554E-B3D3-969BC35F6E5E}" srcOrd="0" destOrd="0" presId="urn:microsoft.com/office/officeart/2005/8/layout/radial6"/>
    <dgm:cxn modelId="{E75E7141-EAE8-B247-AB91-52B24C7A771A}" type="presOf" srcId="{41B2C976-717B-0844-9A02-112F4BABBC40}" destId="{31EF0373-1BDA-1E49-AE93-1A83E686AEA1}" srcOrd="0" destOrd="0" presId="urn:microsoft.com/office/officeart/2005/8/layout/radial6"/>
    <dgm:cxn modelId="{79CC7341-5511-C24D-B4F7-F303CF11C32B}" type="presOf" srcId="{3CE0F8C4-D266-E546-9E14-F4AA2EAA897D}" destId="{F615CA1C-57B6-814D-873D-44C74C2A6846}" srcOrd="0" destOrd="0" presId="urn:microsoft.com/office/officeart/2005/8/layout/radial6"/>
    <dgm:cxn modelId="{B0699642-A241-3B45-91C6-3AFC06D9F9C0}" type="presOf" srcId="{21FB62BA-6C50-FC49-858F-CCD64C943780}" destId="{E9389BA1-2000-AA4E-A4E1-C8245EC8161C}" srcOrd="0" destOrd="0" presId="urn:microsoft.com/office/officeart/2005/8/layout/radial6"/>
    <dgm:cxn modelId="{D5681047-FC07-5548-9306-82A23D3E21F8}" type="presOf" srcId="{074AA1E4-6C59-5C4C-8D20-BE28E543BF9A}" destId="{61A58586-7183-714F-BE20-A4A247C95EC7}" srcOrd="0" destOrd="0" presId="urn:microsoft.com/office/officeart/2005/8/layout/radial6"/>
    <dgm:cxn modelId="{92F01D69-8C70-2845-8514-CDC944F392B3}" srcId="{D6A7F939-DA9C-E14C-8924-2C1CCBD4A3DD}" destId="{259A8395-3B70-B74E-A3C1-6B8A337D3E76}" srcOrd="4" destOrd="0" parTransId="{D89C5763-8FBE-A34F-98A2-9A4F445F4C5D}" sibTransId="{62E54431-D1EE-9F42-806A-4A4AE809ACC1}"/>
    <dgm:cxn modelId="{39544B6B-1FE2-5D42-B2EC-C454B09523F2}" type="presOf" srcId="{259A8395-3B70-B74E-A3C1-6B8A337D3E76}" destId="{EF63BC9B-7D8B-E340-8A28-D18B0B1F5DFE}" srcOrd="0" destOrd="0" presId="urn:microsoft.com/office/officeart/2005/8/layout/radial6"/>
    <dgm:cxn modelId="{452BF74B-D5EA-6A49-BDE5-B90CAB06ECE7}" srcId="{D6A7F939-DA9C-E14C-8924-2C1CCBD4A3DD}" destId="{36926D41-0D21-6B4B-887B-C976923ED7C8}" srcOrd="2" destOrd="0" parTransId="{E8CDFE89-1351-2240-B06A-692BADA1E264}" sibTransId="{074AA1E4-6C59-5C4C-8D20-BE28E543BF9A}"/>
    <dgm:cxn modelId="{20737D55-8938-2246-BAAC-74075686EE12}" type="presOf" srcId="{66B656B5-B377-734E-A9FB-4FBA62BFEE89}" destId="{DBBACC5E-6D80-354D-8E32-B94992CF9A58}" srcOrd="0" destOrd="0" presId="urn:microsoft.com/office/officeart/2005/8/layout/radial6"/>
    <dgm:cxn modelId="{58725784-94C9-0344-B3AB-A9B4B99506AA}" srcId="{D6A7F939-DA9C-E14C-8924-2C1CCBD4A3DD}" destId="{3CE0F8C4-D266-E546-9E14-F4AA2EAA897D}" srcOrd="6" destOrd="0" parTransId="{96EBB555-19A4-7946-9836-0E1EF1AED8A4}" sibTransId="{865C683A-8F7C-184E-8F92-C6A4E9D97E00}"/>
    <dgm:cxn modelId="{F4777A94-3B8B-AE44-ABCE-251CC4246C15}" type="presOf" srcId="{0EA60F5B-22C6-FF4F-9E01-387706FEA805}" destId="{C02CDD3A-7E22-3D4D-8161-29937ACD01A3}" srcOrd="0" destOrd="0" presId="urn:microsoft.com/office/officeart/2005/8/layout/radial6"/>
    <dgm:cxn modelId="{B1DBACA5-020B-A74B-90D6-2C8510D6B91B}" type="presOf" srcId="{62E54431-D1EE-9F42-806A-4A4AE809ACC1}" destId="{86D387E0-4763-DD4F-891D-D093F01CE9D7}" srcOrd="0" destOrd="0" presId="urn:microsoft.com/office/officeart/2005/8/layout/radial6"/>
    <dgm:cxn modelId="{30F69CA7-56CF-B14D-A932-262A9E790C35}" srcId="{D6A7F939-DA9C-E14C-8924-2C1CCBD4A3DD}" destId="{8B242121-8007-1547-AB8C-7DC5C3D89267}" srcOrd="3" destOrd="0" parTransId="{D7BFCFBC-AC65-9143-84BF-41D86A1E2BA0}" sibTransId="{41B2C976-717B-0844-9A02-112F4BABBC40}"/>
    <dgm:cxn modelId="{3ADD8EA8-012E-1343-966D-2453C29C84AE}" type="presOf" srcId="{865C683A-8F7C-184E-8F92-C6A4E9D97E00}" destId="{5823FD3C-CF7F-1F4E-9790-3F98B7E1918E}" srcOrd="0" destOrd="0" presId="urn:microsoft.com/office/officeart/2005/8/layout/radial6"/>
    <dgm:cxn modelId="{B681A8D5-F670-C848-A8D7-D4B6C0B470D9}" type="presOf" srcId="{36926D41-0D21-6B4B-887B-C976923ED7C8}" destId="{909A905F-5CA4-EE43-A143-96F25CC22DA8}" srcOrd="0" destOrd="0" presId="urn:microsoft.com/office/officeart/2005/8/layout/radial6"/>
    <dgm:cxn modelId="{CC93B8D6-D03E-4A42-83A3-1ADD95B0315D}" srcId="{D6A7F939-DA9C-E14C-8924-2C1CCBD4A3DD}" destId="{0EA60F5B-22C6-FF4F-9E01-387706FEA805}" srcOrd="0" destOrd="0" parTransId="{E824BF17-D9C5-754C-A032-43186591E9DA}" sibTransId="{28411176-EEE1-6645-92D3-FE873C324C7D}"/>
    <dgm:cxn modelId="{FAFE65F0-6ECE-BD42-BE01-847BAA1CB8D8}" type="presOf" srcId="{269C7025-1192-3046-BE72-CCB0BD00C323}" destId="{A6D78481-2D54-134C-B0C3-8690AD08B541}" srcOrd="0" destOrd="0" presId="urn:microsoft.com/office/officeart/2005/8/layout/radial6"/>
    <dgm:cxn modelId="{B8D837F3-449F-3346-A6CC-D4652C348712}" srcId="{D6A7F939-DA9C-E14C-8924-2C1CCBD4A3DD}" destId="{21FB62BA-6C50-FC49-858F-CCD64C943780}" srcOrd="5" destOrd="0" parTransId="{2DF245F9-963E-064E-AC0C-E9CF78EE46AE}" sibTransId="{269C7025-1192-3046-BE72-CCB0BD00C323}"/>
    <dgm:cxn modelId="{194B31F9-537C-E649-BCF8-671AF96549E8}" srcId="{213DFCF2-309F-B44F-8756-3552B2786CDA}" destId="{D6A7F939-DA9C-E14C-8924-2C1CCBD4A3DD}" srcOrd="0" destOrd="0" parTransId="{E437EE14-CAD3-A741-A5FE-E802E7549B01}" sibTransId="{D8D96EC9-F342-DF47-9377-978FBEB147D5}"/>
    <dgm:cxn modelId="{32255BFD-0AAC-584F-9A44-F064435C33B4}" type="presOf" srcId="{28411176-EEE1-6645-92D3-FE873C324C7D}" destId="{C78717C0-E6DA-C245-AE32-E66A8367308C}" srcOrd="0" destOrd="0" presId="urn:microsoft.com/office/officeart/2005/8/layout/radial6"/>
    <dgm:cxn modelId="{7728A6F2-DF5C-F849-B078-C69BE338D66D}" type="presParOf" srcId="{8E967C15-0015-554E-B3D3-969BC35F6E5E}" destId="{4B0894DA-A7E4-6946-8F46-18123B5103FE}" srcOrd="0" destOrd="0" presId="urn:microsoft.com/office/officeart/2005/8/layout/radial6"/>
    <dgm:cxn modelId="{B258C27E-112B-604A-A230-C10B52249DDD}" type="presParOf" srcId="{8E967C15-0015-554E-B3D3-969BC35F6E5E}" destId="{C02CDD3A-7E22-3D4D-8161-29937ACD01A3}" srcOrd="1" destOrd="0" presId="urn:microsoft.com/office/officeart/2005/8/layout/radial6"/>
    <dgm:cxn modelId="{AE7CCA2B-B8F6-D940-B073-E110E8D805C6}" type="presParOf" srcId="{8E967C15-0015-554E-B3D3-969BC35F6E5E}" destId="{6C34910F-20B2-044B-BA45-E092475F0906}" srcOrd="2" destOrd="0" presId="urn:microsoft.com/office/officeart/2005/8/layout/radial6"/>
    <dgm:cxn modelId="{707A7C5D-5DBE-764A-A344-1B726FEBD9E0}" type="presParOf" srcId="{8E967C15-0015-554E-B3D3-969BC35F6E5E}" destId="{C78717C0-E6DA-C245-AE32-E66A8367308C}" srcOrd="3" destOrd="0" presId="urn:microsoft.com/office/officeart/2005/8/layout/radial6"/>
    <dgm:cxn modelId="{3668FF55-B4BC-D841-AF06-E86267E85252}" type="presParOf" srcId="{8E967C15-0015-554E-B3D3-969BC35F6E5E}" destId="{DBBACC5E-6D80-354D-8E32-B94992CF9A58}" srcOrd="4" destOrd="0" presId="urn:microsoft.com/office/officeart/2005/8/layout/radial6"/>
    <dgm:cxn modelId="{6135C8A4-C19A-4149-9E08-7644D6F7C56F}" type="presParOf" srcId="{8E967C15-0015-554E-B3D3-969BC35F6E5E}" destId="{3DD6BFF6-3A9A-DD4F-965D-95D540C83E48}" srcOrd="5" destOrd="0" presId="urn:microsoft.com/office/officeart/2005/8/layout/radial6"/>
    <dgm:cxn modelId="{D06B511A-D724-854B-A368-C68ADB4549A0}" type="presParOf" srcId="{8E967C15-0015-554E-B3D3-969BC35F6E5E}" destId="{49DC9B21-4650-3641-99C6-A857A4FE8EBE}" srcOrd="6" destOrd="0" presId="urn:microsoft.com/office/officeart/2005/8/layout/radial6"/>
    <dgm:cxn modelId="{2501A8DE-2465-6A44-ADD5-29E075406D8B}" type="presParOf" srcId="{8E967C15-0015-554E-B3D3-969BC35F6E5E}" destId="{909A905F-5CA4-EE43-A143-96F25CC22DA8}" srcOrd="7" destOrd="0" presId="urn:microsoft.com/office/officeart/2005/8/layout/radial6"/>
    <dgm:cxn modelId="{5A78EE4A-55C5-8C40-A1D6-E8D114EB41C4}" type="presParOf" srcId="{8E967C15-0015-554E-B3D3-969BC35F6E5E}" destId="{A7218876-45EE-2345-B363-299F2551E5DA}" srcOrd="8" destOrd="0" presId="urn:microsoft.com/office/officeart/2005/8/layout/radial6"/>
    <dgm:cxn modelId="{C447D855-6B97-0B4A-97BC-545C1656F9CB}" type="presParOf" srcId="{8E967C15-0015-554E-B3D3-969BC35F6E5E}" destId="{61A58586-7183-714F-BE20-A4A247C95EC7}" srcOrd="9" destOrd="0" presId="urn:microsoft.com/office/officeart/2005/8/layout/radial6"/>
    <dgm:cxn modelId="{304648AA-DB6B-E94C-AF19-B8BDB227F4BD}" type="presParOf" srcId="{8E967C15-0015-554E-B3D3-969BC35F6E5E}" destId="{F731F517-D644-F24B-B3AA-52E04447BB6D}" srcOrd="10" destOrd="0" presId="urn:microsoft.com/office/officeart/2005/8/layout/radial6"/>
    <dgm:cxn modelId="{7E170D0B-746A-DE40-B8E3-1E61E5418130}" type="presParOf" srcId="{8E967C15-0015-554E-B3D3-969BC35F6E5E}" destId="{EA49E14A-2EA7-3C43-8051-A24317C893E1}" srcOrd="11" destOrd="0" presId="urn:microsoft.com/office/officeart/2005/8/layout/radial6"/>
    <dgm:cxn modelId="{8530C376-582F-404B-844E-58FFBBCCAB4A}" type="presParOf" srcId="{8E967C15-0015-554E-B3D3-969BC35F6E5E}" destId="{31EF0373-1BDA-1E49-AE93-1A83E686AEA1}" srcOrd="12" destOrd="0" presId="urn:microsoft.com/office/officeart/2005/8/layout/radial6"/>
    <dgm:cxn modelId="{ADBA7E82-7CEC-A14D-A3E9-BFC91032E1F3}" type="presParOf" srcId="{8E967C15-0015-554E-B3D3-969BC35F6E5E}" destId="{EF63BC9B-7D8B-E340-8A28-D18B0B1F5DFE}" srcOrd="13" destOrd="0" presId="urn:microsoft.com/office/officeart/2005/8/layout/radial6"/>
    <dgm:cxn modelId="{5C88B2F2-CF33-C643-B38E-F8E8F6064145}" type="presParOf" srcId="{8E967C15-0015-554E-B3D3-969BC35F6E5E}" destId="{4ACAAF72-DF35-6749-A5AF-AD814711763B}" srcOrd="14" destOrd="0" presId="urn:microsoft.com/office/officeart/2005/8/layout/radial6"/>
    <dgm:cxn modelId="{7CFC17FA-958F-5B4F-B7FC-A3ADD0D7769D}" type="presParOf" srcId="{8E967C15-0015-554E-B3D3-969BC35F6E5E}" destId="{86D387E0-4763-DD4F-891D-D093F01CE9D7}" srcOrd="15" destOrd="0" presId="urn:microsoft.com/office/officeart/2005/8/layout/radial6"/>
    <dgm:cxn modelId="{3E8543EF-4DD2-9546-AAC7-D1B3B14EBB85}" type="presParOf" srcId="{8E967C15-0015-554E-B3D3-969BC35F6E5E}" destId="{E9389BA1-2000-AA4E-A4E1-C8245EC8161C}" srcOrd="16" destOrd="0" presId="urn:microsoft.com/office/officeart/2005/8/layout/radial6"/>
    <dgm:cxn modelId="{CCAEFB88-456B-D840-B3E3-3C0148A55D98}" type="presParOf" srcId="{8E967C15-0015-554E-B3D3-969BC35F6E5E}" destId="{B4AF27A6-EB49-9547-94E0-646A6BC184BF}" srcOrd="17" destOrd="0" presId="urn:microsoft.com/office/officeart/2005/8/layout/radial6"/>
    <dgm:cxn modelId="{EA334EE6-0C81-4C4E-8618-174D16976D84}" type="presParOf" srcId="{8E967C15-0015-554E-B3D3-969BC35F6E5E}" destId="{A6D78481-2D54-134C-B0C3-8690AD08B541}" srcOrd="18" destOrd="0" presId="urn:microsoft.com/office/officeart/2005/8/layout/radial6"/>
    <dgm:cxn modelId="{EA6391AF-1772-1448-AFA5-39D4BD514338}" type="presParOf" srcId="{8E967C15-0015-554E-B3D3-969BC35F6E5E}" destId="{F615CA1C-57B6-814D-873D-44C74C2A6846}" srcOrd="19" destOrd="0" presId="urn:microsoft.com/office/officeart/2005/8/layout/radial6"/>
    <dgm:cxn modelId="{EABA8CE0-8D59-5846-BCE9-6A1AAA445311}" type="presParOf" srcId="{8E967C15-0015-554E-B3D3-969BC35F6E5E}" destId="{1FE2FFAC-FE18-CF40-8458-40FB36BD7A11}" srcOrd="20" destOrd="0" presId="urn:microsoft.com/office/officeart/2005/8/layout/radial6"/>
    <dgm:cxn modelId="{70125DA1-4A3C-374A-9C58-FD7F48A387E3}" type="presParOf" srcId="{8E967C15-0015-554E-B3D3-969BC35F6E5E}" destId="{5823FD3C-CF7F-1F4E-9790-3F98B7E1918E}" srcOrd="21" destOrd="0" presId="urn:microsoft.com/office/officeart/2005/8/layout/radial6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23FD3C-CF7F-1F4E-9790-3F98B7E1918E}">
      <dsp:nvSpPr>
        <dsp:cNvPr id="0" name=""/>
        <dsp:cNvSpPr/>
      </dsp:nvSpPr>
      <dsp:spPr>
        <a:xfrm>
          <a:off x="816758" y="425390"/>
          <a:ext cx="3388502" cy="3388502"/>
        </a:xfrm>
        <a:prstGeom prst="blockArc">
          <a:avLst>
            <a:gd name="adj1" fmla="val 13114286"/>
            <a:gd name="adj2" fmla="val 16200000"/>
            <a:gd name="adj3" fmla="val 3895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D78481-2D54-134C-B0C3-8690AD08B541}">
      <dsp:nvSpPr>
        <dsp:cNvPr id="0" name=""/>
        <dsp:cNvSpPr/>
      </dsp:nvSpPr>
      <dsp:spPr>
        <a:xfrm>
          <a:off x="816758" y="425390"/>
          <a:ext cx="3388502" cy="3388502"/>
        </a:xfrm>
        <a:prstGeom prst="blockArc">
          <a:avLst>
            <a:gd name="adj1" fmla="val 10028571"/>
            <a:gd name="adj2" fmla="val 13114286"/>
            <a:gd name="adj3" fmla="val 3895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D387E0-4763-DD4F-891D-D093F01CE9D7}">
      <dsp:nvSpPr>
        <dsp:cNvPr id="0" name=""/>
        <dsp:cNvSpPr/>
      </dsp:nvSpPr>
      <dsp:spPr>
        <a:xfrm>
          <a:off x="816758" y="425390"/>
          <a:ext cx="3388502" cy="3388502"/>
        </a:xfrm>
        <a:prstGeom prst="blockArc">
          <a:avLst>
            <a:gd name="adj1" fmla="val 6942857"/>
            <a:gd name="adj2" fmla="val 10028571"/>
            <a:gd name="adj3" fmla="val 3895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EF0373-1BDA-1E49-AE93-1A83E686AEA1}">
      <dsp:nvSpPr>
        <dsp:cNvPr id="0" name=""/>
        <dsp:cNvSpPr/>
      </dsp:nvSpPr>
      <dsp:spPr>
        <a:xfrm>
          <a:off x="816758" y="425390"/>
          <a:ext cx="3388502" cy="3388502"/>
        </a:xfrm>
        <a:prstGeom prst="blockArc">
          <a:avLst>
            <a:gd name="adj1" fmla="val 3857143"/>
            <a:gd name="adj2" fmla="val 6942857"/>
            <a:gd name="adj3" fmla="val 3895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A58586-7183-714F-BE20-A4A247C95EC7}">
      <dsp:nvSpPr>
        <dsp:cNvPr id="0" name=""/>
        <dsp:cNvSpPr/>
      </dsp:nvSpPr>
      <dsp:spPr>
        <a:xfrm>
          <a:off x="816758" y="425390"/>
          <a:ext cx="3388502" cy="3388502"/>
        </a:xfrm>
        <a:prstGeom prst="blockArc">
          <a:avLst>
            <a:gd name="adj1" fmla="val 771429"/>
            <a:gd name="adj2" fmla="val 3857143"/>
            <a:gd name="adj3" fmla="val 3895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DC9B21-4650-3641-99C6-A857A4FE8EBE}">
      <dsp:nvSpPr>
        <dsp:cNvPr id="0" name=""/>
        <dsp:cNvSpPr/>
      </dsp:nvSpPr>
      <dsp:spPr>
        <a:xfrm>
          <a:off x="816758" y="425390"/>
          <a:ext cx="3388502" cy="3388502"/>
        </a:xfrm>
        <a:prstGeom prst="blockArc">
          <a:avLst>
            <a:gd name="adj1" fmla="val 19285714"/>
            <a:gd name="adj2" fmla="val 771429"/>
            <a:gd name="adj3" fmla="val 3895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8717C0-E6DA-C245-AE32-E66A8367308C}">
      <dsp:nvSpPr>
        <dsp:cNvPr id="0" name=""/>
        <dsp:cNvSpPr/>
      </dsp:nvSpPr>
      <dsp:spPr>
        <a:xfrm>
          <a:off x="816758" y="425390"/>
          <a:ext cx="3388502" cy="3388502"/>
        </a:xfrm>
        <a:prstGeom prst="blockArc">
          <a:avLst>
            <a:gd name="adj1" fmla="val 16200000"/>
            <a:gd name="adj2" fmla="val 19285714"/>
            <a:gd name="adj3" fmla="val 3895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0894DA-A7E4-6946-8F46-18123B5103FE}">
      <dsp:nvSpPr>
        <dsp:cNvPr id="0" name=""/>
        <dsp:cNvSpPr/>
      </dsp:nvSpPr>
      <dsp:spPr>
        <a:xfrm>
          <a:off x="1856283" y="1464916"/>
          <a:ext cx="1309452" cy="130945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300" kern="1200"/>
        </a:p>
      </dsp:txBody>
      <dsp:txXfrm>
        <a:off x="2048048" y="1656681"/>
        <a:ext cx="925922" cy="925922"/>
      </dsp:txXfrm>
    </dsp:sp>
    <dsp:sp modelId="{C02CDD3A-7E22-3D4D-8161-29937ACD01A3}">
      <dsp:nvSpPr>
        <dsp:cNvPr id="0" name=""/>
        <dsp:cNvSpPr/>
      </dsp:nvSpPr>
      <dsp:spPr>
        <a:xfrm>
          <a:off x="2052701" y="80"/>
          <a:ext cx="916616" cy="91661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700" kern="1200" dirty="0"/>
            <a:t>Ginecología</a:t>
          </a:r>
        </a:p>
      </dsp:txBody>
      <dsp:txXfrm>
        <a:off x="2186936" y="134315"/>
        <a:ext cx="648146" cy="648146"/>
      </dsp:txXfrm>
    </dsp:sp>
    <dsp:sp modelId="{DBBACC5E-6D80-354D-8E32-B94992CF9A58}">
      <dsp:nvSpPr>
        <dsp:cNvPr id="0" name=""/>
        <dsp:cNvSpPr/>
      </dsp:nvSpPr>
      <dsp:spPr>
        <a:xfrm>
          <a:off x="3351521" y="625559"/>
          <a:ext cx="916616" cy="91661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700" kern="1200" dirty="0"/>
            <a:t>Cardiología</a:t>
          </a:r>
        </a:p>
      </dsp:txBody>
      <dsp:txXfrm>
        <a:off x="3485756" y="759794"/>
        <a:ext cx="648146" cy="648146"/>
      </dsp:txXfrm>
    </dsp:sp>
    <dsp:sp modelId="{909A905F-5CA4-EE43-A143-96F25CC22DA8}">
      <dsp:nvSpPr>
        <dsp:cNvPr id="0" name=""/>
        <dsp:cNvSpPr/>
      </dsp:nvSpPr>
      <dsp:spPr>
        <a:xfrm>
          <a:off x="3672303" y="2030997"/>
          <a:ext cx="916616" cy="91661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700" kern="1200" dirty="0"/>
            <a:t>Traumatología</a:t>
          </a:r>
        </a:p>
      </dsp:txBody>
      <dsp:txXfrm>
        <a:off x="3806538" y="2165232"/>
        <a:ext cx="648146" cy="648146"/>
      </dsp:txXfrm>
    </dsp:sp>
    <dsp:sp modelId="{F731F517-D644-F24B-B3AA-52E04447BB6D}">
      <dsp:nvSpPr>
        <dsp:cNvPr id="0" name=""/>
        <dsp:cNvSpPr/>
      </dsp:nvSpPr>
      <dsp:spPr>
        <a:xfrm>
          <a:off x="2773492" y="3158071"/>
          <a:ext cx="916616" cy="91661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700" kern="1200" dirty="0"/>
            <a:t>Medicina de familia</a:t>
          </a:r>
        </a:p>
      </dsp:txBody>
      <dsp:txXfrm>
        <a:off x="2907727" y="3292306"/>
        <a:ext cx="648146" cy="648146"/>
      </dsp:txXfrm>
    </dsp:sp>
    <dsp:sp modelId="{EF63BC9B-7D8B-E340-8A28-D18B0B1F5DFE}">
      <dsp:nvSpPr>
        <dsp:cNvPr id="0" name=""/>
        <dsp:cNvSpPr/>
      </dsp:nvSpPr>
      <dsp:spPr>
        <a:xfrm>
          <a:off x="1331910" y="3158071"/>
          <a:ext cx="916616" cy="91661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700" kern="1200" dirty="0"/>
            <a:t>Nefrología </a:t>
          </a:r>
        </a:p>
      </dsp:txBody>
      <dsp:txXfrm>
        <a:off x="1466145" y="3292306"/>
        <a:ext cx="648146" cy="648146"/>
      </dsp:txXfrm>
    </dsp:sp>
    <dsp:sp modelId="{E9389BA1-2000-AA4E-A4E1-C8245EC8161C}">
      <dsp:nvSpPr>
        <dsp:cNvPr id="0" name=""/>
        <dsp:cNvSpPr/>
      </dsp:nvSpPr>
      <dsp:spPr>
        <a:xfrm>
          <a:off x="433099" y="2030997"/>
          <a:ext cx="916616" cy="91661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700" kern="1200" dirty="0"/>
            <a:t>Digestivo</a:t>
          </a:r>
        </a:p>
      </dsp:txBody>
      <dsp:txXfrm>
        <a:off x="567334" y="2165232"/>
        <a:ext cx="648146" cy="648146"/>
      </dsp:txXfrm>
    </dsp:sp>
    <dsp:sp modelId="{F615CA1C-57B6-814D-873D-44C74C2A6846}">
      <dsp:nvSpPr>
        <dsp:cNvPr id="0" name=""/>
        <dsp:cNvSpPr/>
      </dsp:nvSpPr>
      <dsp:spPr>
        <a:xfrm>
          <a:off x="753881" y="625559"/>
          <a:ext cx="916616" cy="91661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700" kern="1200" dirty="0"/>
            <a:t>Psicología</a:t>
          </a:r>
        </a:p>
      </dsp:txBody>
      <dsp:txXfrm>
        <a:off x="888116" y="759794"/>
        <a:ext cx="648146" cy="6481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A7AD84-5970-2D4E-BBEE-F235C2B26ACA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DC2364-3146-9B4F-9F88-33408E57CC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14488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67867E-9DE4-8048-ACCC-4772B2A9FC39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07151-224E-CE44-89DB-FEEB05BF9FD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64277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png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8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.png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5.png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s-ES"/>
          </a:p>
        </p:txBody>
      </p:sp>
      <p:pic>
        <p:nvPicPr>
          <p:cNvPr id="18" name="Imagen 17" descr="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068" y="340060"/>
            <a:ext cx="767865" cy="997506"/>
          </a:xfrm>
          <a:prstGeom prst="rect">
            <a:avLst/>
          </a:prstGeom>
        </p:spPr>
      </p:pic>
      <p:pic>
        <p:nvPicPr>
          <p:cNvPr id="19" name="Imagen 18" descr="izquierda.png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758" y="1317256"/>
            <a:ext cx="354861" cy="2867344"/>
          </a:xfrm>
          <a:prstGeom prst="rect">
            <a:avLst/>
          </a:prstGeom>
        </p:spPr>
      </p:pic>
      <p:pic>
        <p:nvPicPr>
          <p:cNvPr id="20" name="Imagen 19" descr="derecha.png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150" y="1338423"/>
            <a:ext cx="354861" cy="2867344"/>
          </a:xfrm>
          <a:prstGeom prst="rect">
            <a:avLst/>
          </a:prstGeom>
        </p:spPr>
      </p:pic>
      <p:sp>
        <p:nvSpPr>
          <p:cNvPr id="21" name="Marcador de título 1"/>
          <p:cNvSpPr txBox="1">
            <a:spLocks/>
          </p:cNvSpPr>
          <p:nvPr/>
        </p:nvSpPr>
        <p:spPr>
          <a:xfrm>
            <a:off x="1862111" y="2118429"/>
            <a:ext cx="5419779" cy="1081868"/>
          </a:xfrm>
          <a:prstGeom prst="rect">
            <a:avLst/>
          </a:prstGeom>
        </p:spPr>
        <p:txBody>
          <a:bodyPr vert="horz" lIns="68580" tIns="34290" rIns="68580" bIns="34290" rtlCol="0" anchor="ctr">
            <a:normAutofit fontScale="85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Título de la presentación</a:t>
            </a:r>
            <a:b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</a:br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que se va a realizar</a:t>
            </a:r>
          </a:p>
        </p:txBody>
      </p:sp>
      <p:sp>
        <p:nvSpPr>
          <p:cNvPr id="22" name="Marcador de texto 2"/>
          <p:cNvSpPr txBox="1">
            <a:spLocks/>
          </p:cNvSpPr>
          <p:nvPr/>
        </p:nvSpPr>
        <p:spPr>
          <a:xfrm>
            <a:off x="1835166" y="4335536"/>
            <a:ext cx="5473669" cy="508031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es-E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Dirección General de </a:t>
            </a:r>
            <a:r>
              <a:rPr lang="is-I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…....</a:t>
            </a:r>
          </a:p>
          <a:p>
            <a:pPr>
              <a:buFontTx/>
              <a:buNone/>
            </a:pPr>
            <a:r>
              <a:rPr lang="es-E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Consejería de </a:t>
            </a:r>
            <a:r>
              <a:rPr lang="is-I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….............................</a:t>
            </a:r>
            <a:endParaRPr lang="es-ES" sz="900" b="1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66584174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B80AB5-A83C-41AC-A459-7873E2AF83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75660"/>
            <a:ext cx="6858000" cy="17907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100"/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3F75E03-18BD-4581-B78A-BB81AC8707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035416"/>
            <a:ext cx="6858000" cy="12418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s-E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EB82D37-49DC-4134-9899-761FD0BF9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699445"/>
            <a:ext cx="3086100" cy="273844"/>
          </a:xfrm>
          <a:prstGeom prst="rect">
            <a:avLst/>
          </a:prstGeom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Dirección General  –  Consejería de</a:t>
            </a:r>
          </a:p>
        </p:txBody>
      </p:sp>
    </p:spTree>
    <p:extLst>
      <p:ext uri="{BB962C8B-B14F-4D97-AF65-F5344CB8AC3E}">
        <p14:creationId xmlns:p14="http://schemas.microsoft.com/office/powerpoint/2010/main" val="3066584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6860D1-AF87-4D88-B441-8C0050072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1099DA-42CD-4D4D-AD03-D1165CDA46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EDC5017-513F-4DCF-9DA5-DD95013F39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699445"/>
            <a:ext cx="3086100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s-ES" dirty="0"/>
              <a:t>Dirección General  –  Consejería de</a:t>
            </a:r>
          </a:p>
        </p:txBody>
      </p:sp>
    </p:spTree>
    <p:extLst>
      <p:ext uri="{BB962C8B-B14F-4D97-AF65-F5344CB8AC3E}">
        <p14:creationId xmlns:p14="http://schemas.microsoft.com/office/powerpoint/2010/main" val="3863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A15484-63E4-4973-AA58-3953E7AD2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892" y="102394"/>
            <a:ext cx="8464216" cy="994172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FC86234-C754-4E32-BC55-049EF62484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00150"/>
            <a:ext cx="8007016" cy="34257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rgbClr val="567383"/>
                </a:solidFill>
              </a:defRPr>
            </a:lvl2pPr>
            <a:lvl3pPr>
              <a:defRPr>
                <a:solidFill>
                  <a:srgbClr val="018373"/>
                </a:solidFill>
              </a:defRPr>
            </a:lvl3pPr>
            <a:lvl4pPr>
              <a:defRPr>
                <a:solidFill>
                  <a:srgbClr val="326500"/>
                </a:solidFill>
              </a:defRPr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0151BE3-7C6C-4F9F-A785-B600BF769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699445"/>
            <a:ext cx="3086100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s-ES" dirty="0"/>
              <a:t>Dirección General  –  Consejería de</a:t>
            </a:r>
          </a:p>
        </p:txBody>
      </p:sp>
    </p:spTree>
    <p:extLst>
      <p:ext uri="{BB962C8B-B14F-4D97-AF65-F5344CB8AC3E}">
        <p14:creationId xmlns:p14="http://schemas.microsoft.com/office/powerpoint/2010/main" val="4061071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02A9A0-71CE-4942-B6CD-64C3205590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892" y="102394"/>
            <a:ext cx="8464216" cy="994172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93C0B15-B88D-486D-9FDB-F660BA3625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rgbClr val="567383"/>
                </a:solidFill>
              </a:defRPr>
            </a:lvl2pPr>
            <a:lvl3pPr>
              <a:defRPr>
                <a:solidFill>
                  <a:srgbClr val="018373"/>
                </a:solidFill>
              </a:defRPr>
            </a:lvl3pPr>
            <a:lvl4pPr>
              <a:defRPr>
                <a:solidFill>
                  <a:srgbClr val="326500"/>
                </a:solidFill>
              </a:defRPr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2639AAD-B544-43F0-A097-BF97711EEB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rgbClr val="567383"/>
                </a:solidFill>
              </a:defRPr>
            </a:lvl2pPr>
            <a:lvl3pPr>
              <a:defRPr>
                <a:solidFill>
                  <a:srgbClr val="018373"/>
                </a:solidFill>
              </a:defRPr>
            </a:lvl3pPr>
            <a:lvl4pPr>
              <a:defRPr>
                <a:solidFill>
                  <a:srgbClr val="326500"/>
                </a:solidFill>
              </a:defRPr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DD96E55-56B3-4E9F-ABB4-C67AB6D16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699445"/>
            <a:ext cx="3086100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s-ES" dirty="0"/>
              <a:t>Dirección General  –  Consejería de</a:t>
            </a:r>
          </a:p>
        </p:txBody>
      </p:sp>
    </p:spTree>
    <p:extLst>
      <p:ext uri="{BB962C8B-B14F-4D97-AF65-F5344CB8AC3E}">
        <p14:creationId xmlns:p14="http://schemas.microsoft.com/office/powerpoint/2010/main" val="1576442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C6B80-9903-FE40-88E6-F1C5DC6142B2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85DA-A0E0-944D-9C56-D33FED17675B}" type="slidenum">
              <a:rPr lang="es-ES" smtClean="0"/>
              <a:t>‹Nº›</a:t>
            </a:fld>
            <a:endParaRPr lang="es-ES"/>
          </a:p>
        </p:txBody>
      </p:sp>
      <p:sp>
        <p:nvSpPr>
          <p:cNvPr id="8" name="Rectángulo 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s-ES"/>
          </a:p>
        </p:txBody>
      </p:sp>
      <p:pic>
        <p:nvPicPr>
          <p:cNvPr id="9" name="Imagen 8" descr="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068" y="340060"/>
            <a:ext cx="767865" cy="997506"/>
          </a:xfrm>
          <a:prstGeom prst="rect">
            <a:avLst/>
          </a:prstGeom>
        </p:spPr>
      </p:pic>
      <p:pic>
        <p:nvPicPr>
          <p:cNvPr id="10" name="Imagen 9" descr="izquierda.png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758" y="1317256"/>
            <a:ext cx="354861" cy="2867344"/>
          </a:xfrm>
          <a:prstGeom prst="rect">
            <a:avLst/>
          </a:prstGeom>
        </p:spPr>
      </p:pic>
      <p:pic>
        <p:nvPicPr>
          <p:cNvPr id="11" name="Imagen 10" descr="derecha.png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150" y="1338423"/>
            <a:ext cx="354861" cy="2867344"/>
          </a:xfrm>
          <a:prstGeom prst="rect">
            <a:avLst/>
          </a:prstGeom>
        </p:spPr>
      </p:pic>
      <p:sp>
        <p:nvSpPr>
          <p:cNvPr id="12" name="Marcador de título 1"/>
          <p:cNvSpPr txBox="1">
            <a:spLocks/>
          </p:cNvSpPr>
          <p:nvPr userDrawn="1"/>
        </p:nvSpPr>
        <p:spPr>
          <a:xfrm>
            <a:off x="1862111" y="2118429"/>
            <a:ext cx="5419779" cy="1081868"/>
          </a:xfrm>
          <a:prstGeom prst="rect">
            <a:avLst/>
          </a:prstGeom>
        </p:spPr>
        <p:txBody>
          <a:bodyPr vert="horz" lIns="68580" tIns="34290" rIns="68580" bIns="34290" rtlCol="0" anchor="ctr">
            <a:normAutofit fontScale="85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Título de la presentación</a:t>
            </a:r>
            <a:b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</a:br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que se va a realizar</a:t>
            </a:r>
          </a:p>
        </p:txBody>
      </p:sp>
      <p:sp>
        <p:nvSpPr>
          <p:cNvPr id="13" name="Marcador de texto 2"/>
          <p:cNvSpPr txBox="1">
            <a:spLocks/>
          </p:cNvSpPr>
          <p:nvPr userDrawn="1"/>
        </p:nvSpPr>
        <p:spPr>
          <a:xfrm>
            <a:off x="1835166" y="4335536"/>
            <a:ext cx="5473669" cy="508031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es-E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Dirección General de </a:t>
            </a:r>
            <a:r>
              <a:rPr lang="is-I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…....</a:t>
            </a:r>
          </a:p>
          <a:p>
            <a:pPr>
              <a:buFontTx/>
              <a:buNone/>
            </a:pPr>
            <a:r>
              <a:rPr lang="es-E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Consejería de </a:t>
            </a:r>
            <a:r>
              <a:rPr lang="is-I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….............................</a:t>
            </a:r>
            <a:endParaRPr lang="es-ES" sz="900" b="1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735550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C6B80-9903-FE40-88E6-F1C5DC6142B2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85DA-A0E0-944D-9C56-D33FED17675B}" type="slidenum">
              <a:rPr lang="es-ES" smtClean="0"/>
              <a:t>‹Nº›</a:t>
            </a:fld>
            <a:endParaRPr lang="es-ES"/>
          </a:p>
        </p:txBody>
      </p:sp>
      <p:sp>
        <p:nvSpPr>
          <p:cNvPr id="7" name="Título 5">
            <a:extLst>
              <a:ext uri="{FF2B5EF4-FFF2-40B4-BE49-F238E27FC236}">
                <a16:creationId xmlns:a16="http://schemas.microsoft.com/office/drawing/2014/main" id="{8195352F-72E4-A14B-86AA-91AF0CF15C93}"/>
              </a:ext>
            </a:extLst>
          </p:cNvPr>
          <p:cNvSpPr txBox="1">
            <a:spLocks/>
          </p:cNvSpPr>
          <p:nvPr userDrawn="1"/>
        </p:nvSpPr>
        <p:spPr>
          <a:xfrm>
            <a:off x="1149829" y="747924"/>
            <a:ext cx="3719842" cy="498074"/>
          </a:xfrm>
          <a:prstGeom prst="rect">
            <a:avLst/>
          </a:prstGeom>
        </p:spPr>
        <p:txBody>
          <a:bodyPr lIns="68580" tIns="34290" rIns="68580" bIns="34290" anchor="t">
            <a:normAutofit fontScale="7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Título del contenido</a:t>
            </a:r>
          </a:p>
        </p:txBody>
      </p:sp>
      <p:sp>
        <p:nvSpPr>
          <p:cNvPr id="8" name="Marcador de contenido 6">
            <a:extLst>
              <a:ext uri="{FF2B5EF4-FFF2-40B4-BE49-F238E27FC236}">
                <a16:creationId xmlns:a16="http://schemas.microsoft.com/office/drawing/2014/main" id="{C8284184-E944-D442-A232-BC45EE181D03}"/>
              </a:ext>
            </a:extLst>
          </p:cNvPr>
          <p:cNvSpPr txBox="1">
            <a:spLocks/>
          </p:cNvSpPr>
          <p:nvPr userDrawn="1"/>
        </p:nvSpPr>
        <p:spPr>
          <a:xfrm>
            <a:off x="1133992" y="1283386"/>
            <a:ext cx="3886200" cy="2857658"/>
          </a:xfrm>
          <a:prstGeom prst="rect">
            <a:avLst/>
          </a:prstGeom>
        </p:spPr>
        <p:txBody>
          <a:bodyPr lIns="68580" tIns="34290" rIns="68580" bIns="3429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Tx/>
              <a:buNone/>
            </a:pPr>
            <a:r>
              <a:rPr lang="es-E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Lorem</a:t>
            </a:r>
            <a:r>
              <a:rPr lang="es-E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ipsum</a:t>
            </a:r>
            <a:r>
              <a:rPr lang="es-E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dolor </a:t>
            </a:r>
            <a:r>
              <a:rPr lang="es-E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sit</a:t>
            </a:r>
            <a:r>
              <a:rPr lang="es-E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amet</a:t>
            </a:r>
            <a:r>
              <a:rPr lang="es-E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, </a:t>
            </a:r>
            <a:r>
              <a:rPr lang="es-E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consectetuer</a:t>
            </a:r>
            <a:r>
              <a:rPr lang="es-E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adipiscing</a:t>
            </a:r>
            <a:r>
              <a:rPr lang="es-E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elit</a:t>
            </a:r>
            <a:r>
              <a:rPr lang="es-E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. </a:t>
            </a:r>
            <a:r>
              <a:rPr lang="es-E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Aenean</a:t>
            </a:r>
            <a:r>
              <a:rPr lang="es-E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commodo</a:t>
            </a:r>
            <a:r>
              <a:rPr lang="es-E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ligula</a:t>
            </a:r>
            <a:r>
              <a:rPr lang="es-E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eget</a:t>
            </a:r>
            <a:r>
              <a:rPr lang="es-E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dolor. </a:t>
            </a:r>
            <a:r>
              <a:rPr lang="es-E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Aenean</a:t>
            </a:r>
            <a:r>
              <a:rPr lang="es-E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massa</a:t>
            </a:r>
            <a:r>
              <a:rPr lang="es-E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. </a:t>
            </a:r>
            <a:r>
              <a:rPr lang="es-E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Cum </a:t>
            </a:r>
            <a:r>
              <a:rPr lang="es-ES" sz="15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sociis</a:t>
            </a:r>
            <a:r>
              <a:rPr lang="es-E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15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natoque</a:t>
            </a:r>
            <a:r>
              <a:rPr lang="es-E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15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penatibus</a:t>
            </a:r>
            <a:r>
              <a:rPr lang="es-E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et </a:t>
            </a:r>
            <a:r>
              <a:rPr lang="es-E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magnis</a:t>
            </a:r>
            <a:r>
              <a:rPr lang="es-E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dis</a:t>
            </a:r>
            <a:r>
              <a:rPr lang="es-E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parturient</a:t>
            </a:r>
            <a:r>
              <a:rPr lang="es-E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montes, </a:t>
            </a:r>
            <a:r>
              <a:rPr lang="es-E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nascetur</a:t>
            </a:r>
            <a:r>
              <a:rPr lang="es-E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ridiculus</a:t>
            </a:r>
            <a:r>
              <a:rPr lang="es-E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mus.</a:t>
            </a:r>
          </a:p>
          <a:p>
            <a:pPr algn="just"/>
            <a:endParaRPr lang="es-ES" sz="150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  <a:p>
            <a:pPr lvl="1" algn="just"/>
            <a:r>
              <a:rPr lang="es-E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Donec</a:t>
            </a: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quam</a:t>
            </a: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felis</a:t>
            </a: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, </a:t>
            </a:r>
            <a:r>
              <a:rPr lang="es-E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ultricies</a:t>
            </a: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nec</a:t>
            </a: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, </a:t>
            </a:r>
            <a:r>
              <a:rPr lang="es-E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pellentesque</a:t>
            </a: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eu</a:t>
            </a: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, </a:t>
            </a:r>
            <a:r>
              <a:rPr lang="es-E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pretium</a:t>
            </a: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quis</a:t>
            </a: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, </a:t>
            </a:r>
            <a:r>
              <a:rPr lang="es-E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sem</a:t>
            </a: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. </a:t>
            </a:r>
            <a:r>
              <a:rPr lang="es-ES" sz="1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Nulla</a:t>
            </a:r>
            <a:r>
              <a:rPr lang="es-E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1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consequat</a:t>
            </a:r>
            <a:r>
              <a:rPr lang="es-E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1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massa</a:t>
            </a:r>
            <a:r>
              <a:rPr lang="es-E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1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quis</a:t>
            </a:r>
            <a:r>
              <a:rPr lang="es-E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1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enim</a:t>
            </a: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. </a:t>
            </a:r>
            <a:r>
              <a:rPr lang="es-E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Donec</a:t>
            </a: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pede</a:t>
            </a: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justo, </a:t>
            </a:r>
            <a:r>
              <a:rPr lang="es-E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fringilla</a:t>
            </a: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vel</a:t>
            </a: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, </a:t>
            </a:r>
            <a:r>
              <a:rPr lang="es-E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aliquet</a:t>
            </a: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nec</a:t>
            </a: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, </a:t>
            </a:r>
            <a:r>
              <a:rPr lang="es-E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vulputate</a:t>
            </a: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eget</a:t>
            </a: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, </a:t>
            </a:r>
            <a:r>
              <a:rPr lang="es-E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arcu</a:t>
            </a: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. In </a:t>
            </a:r>
            <a:r>
              <a:rPr lang="es-E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enim</a:t>
            </a: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justo, </a:t>
            </a:r>
            <a:r>
              <a:rPr lang="es-E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rhoncus</a:t>
            </a: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ut, </a:t>
            </a:r>
            <a:r>
              <a:rPr lang="es-E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imperdiet</a:t>
            </a: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a, </a:t>
            </a:r>
            <a:r>
              <a:rPr lang="es-E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venenatis</a:t>
            </a: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vitae, justo.</a:t>
            </a:r>
          </a:p>
          <a:p>
            <a:pPr marL="0" indent="0" algn="just">
              <a:buFont typeface="Arial"/>
              <a:buNone/>
            </a:pPr>
            <a:endParaRPr lang="es-ES" sz="1500" b="1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9" name="Rectángulo 8"/>
          <p:cNvSpPr/>
          <p:nvPr userDrawn="1"/>
        </p:nvSpPr>
        <p:spPr>
          <a:xfrm>
            <a:off x="953424" y="735817"/>
            <a:ext cx="62738" cy="339953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s-ES"/>
          </a:p>
        </p:txBody>
      </p:sp>
      <p:sp>
        <p:nvSpPr>
          <p:cNvPr id="10" name="Título 5">
            <a:extLst>
              <a:ext uri="{FF2B5EF4-FFF2-40B4-BE49-F238E27FC236}">
                <a16:creationId xmlns:a16="http://schemas.microsoft.com/office/drawing/2014/main" id="{8195352F-72E4-A14B-86AA-91AF0CF15C93}"/>
              </a:ext>
            </a:extLst>
          </p:cNvPr>
          <p:cNvSpPr txBox="1">
            <a:spLocks/>
          </p:cNvSpPr>
          <p:nvPr userDrawn="1"/>
        </p:nvSpPr>
        <p:spPr>
          <a:xfrm>
            <a:off x="3960807" y="257729"/>
            <a:ext cx="4762352" cy="295562"/>
          </a:xfrm>
          <a:prstGeom prst="rect">
            <a:avLst/>
          </a:prstGeom>
        </p:spPr>
        <p:txBody>
          <a:bodyPr lIns="68580" tIns="34290" rIns="68580" bIns="34290"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Título de</a:t>
            </a:r>
            <a:r>
              <a:rPr lang="es-ES" sz="110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la presentación</a:t>
            </a:r>
            <a:endParaRPr lang="es-ES" sz="110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</p:txBody>
      </p:sp>
      <p:pic>
        <p:nvPicPr>
          <p:cNvPr id="11" name="Imagen 10" descr="logo.png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5561" y="4397725"/>
            <a:ext cx="395135" cy="513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353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C6B80-9903-FE40-88E6-F1C5DC6142B2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85DA-A0E0-944D-9C56-D33FED17675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53671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57900" cy="4388644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C6B80-9903-FE40-88E6-F1C5DC6142B2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85DA-A0E0-944D-9C56-D33FED17675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04305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C6B80-9903-FE40-88E6-F1C5DC6142B2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85DA-A0E0-944D-9C56-D33FED17675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4986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B80AB5-A83C-41AC-A459-7873E2AF83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75660"/>
            <a:ext cx="6858000" cy="1790700"/>
          </a:xfrm>
        </p:spPr>
        <p:txBody>
          <a:bodyPr anchor="b">
            <a:normAutofit/>
          </a:bodyPr>
          <a:lstStyle>
            <a:lvl1pPr algn="ctr">
              <a:defRPr sz="4100"/>
            </a:lvl1pPr>
          </a:lstStyle>
          <a:p>
            <a:r>
              <a:rPr lang="es-ES_tradnl"/>
              <a:t>Clic para editar título</a:t>
            </a:r>
            <a:endParaRPr lang="es-ES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3F75E03-18BD-4581-B78A-BB81AC8707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035416"/>
            <a:ext cx="6858000" cy="124182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_tradnl"/>
              <a:t>Haga clic para modificar el estilo de subtítulo del patrón</a:t>
            </a:r>
            <a:endParaRPr lang="es-E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EB82D37-49DC-4134-9899-761FD0BF9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Dirección General  –  Consejería de</a:t>
            </a:r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BB72E47-D501-4861-9DE0-8D8350FAC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0656D-74D4-4D5F-BC81-ED36D828986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66584174"/>
      </p:ext>
    </p:extLst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6860D1-AF87-4D88-B441-8C0050072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1099DA-42CD-4D4D-AD03-D1165CDA46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EDC5017-513F-4DCF-9DA5-DD95013F39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Dirección General  –  Consejería de</a:t>
            </a:r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77264EF-C73B-4F0E-A75B-0292F6021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0656D-74D4-4D5F-BC81-ED36D828986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635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A15484-63E4-4973-AA58-3953E7AD25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FC86234-C754-4E32-BC55-049EF62484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rgbClr val="567383"/>
                </a:solidFill>
              </a:defRPr>
            </a:lvl2pPr>
            <a:lvl3pPr>
              <a:defRPr>
                <a:solidFill>
                  <a:srgbClr val="018373"/>
                </a:solidFill>
              </a:defRPr>
            </a:lvl3pPr>
            <a:lvl4pPr>
              <a:defRPr>
                <a:solidFill>
                  <a:srgbClr val="326500"/>
                </a:solidFill>
              </a:defRPr>
            </a:lvl4pPr>
            <a:lvl5pPr>
              <a:defRPr sz="1200"/>
            </a:lvl5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0151BE3-7C6C-4F9F-A785-B600BF769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Dirección General  –  Consejería de</a:t>
            </a:r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566EB34-6484-4D77-87B7-EE261F596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0656D-74D4-4D5F-BC81-ED36D828986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610714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02A9A0-71CE-4942-B6CD-64C3205590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93C0B15-B88D-486D-9FDB-F660BA3625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rgbClr val="567383"/>
                </a:solidFill>
              </a:defRPr>
            </a:lvl2pPr>
            <a:lvl3pPr>
              <a:defRPr>
                <a:solidFill>
                  <a:srgbClr val="018373"/>
                </a:solidFill>
              </a:defRPr>
            </a:lvl3pPr>
            <a:lvl4pPr>
              <a:defRPr>
                <a:solidFill>
                  <a:srgbClr val="326500"/>
                </a:solidFill>
              </a:defRPr>
            </a:lvl4pPr>
            <a:lvl5pPr>
              <a:defRPr sz="1200"/>
            </a:lvl5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2639AAD-B544-43F0-A097-BF97711EEB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rgbClr val="567383"/>
                </a:solidFill>
              </a:defRPr>
            </a:lvl2pPr>
            <a:lvl3pPr>
              <a:defRPr>
                <a:solidFill>
                  <a:srgbClr val="018373"/>
                </a:solidFill>
              </a:defRPr>
            </a:lvl3pPr>
            <a:lvl4pPr>
              <a:defRPr>
                <a:solidFill>
                  <a:srgbClr val="326500"/>
                </a:solidFill>
              </a:defRPr>
            </a:lvl4pPr>
            <a:lvl5pPr>
              <a:defRPr sz="1200"/>
            </a:lvl5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DD96E55-56B3-4E9F-ABB4-C67AB6D16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Dirección General  –  Consejería de</a:t>
            </a:r>
            <a:endParaRPr lang="es-ES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086D7DB-665B-4FB4-835C-C420D5168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0656D-74D4-4D5F-BC81-ED36D828986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64420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s-ES"/>
          </a:p>
        </p:txBody>
      </p:sp>
      <p:pic>
        <p:nvPicPr>
          <p:cNvPr id="12" name="Imagen 11" descr="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5624" y="341046"/>
            <a:ext cx="822104" cy="1067968"/>
          </a:xfrm>
          <a:prstGeom prst="rect">
            <a:avLst/>
          </a:prstGeom>
        </p:spPr>
      </p:pic>
      <p:pic>
        <p:nvPicPr>
          <p:cNvPr id="13" name="Imagen 12" descr="izquierda.png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981" y="1047714"/>
            <a:ext cx="352166" cy="2845564"/>
          </a:xfrm>
          <a:prstGeom prst="rect">
            <a:avLst/>
          </a:prstGeom>
        </p:spPr>
      </p:pic>
      <p:pic>
        <p:nvPicPr>
          <p:cNvPr id="14" name="Imagen 13" descr="derecha.png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5545" y="1068882"/>
            <a:ext cx="352166" cy="2845564"/>
          </a:xfrm>
          <a:prstGeom prst="rect">
            <a:avLst/>
          </a:prstGeom>
        </p:spPr>
      </p:pic>
      <p:sp>
        <p:nvSpPr>
          <p:cNvPr id="15" name="CuadroTexto 14"/>
          <p:cNvSpPr txBox="1"/>
          <p:nvPr/>
        </p:nvSpPr>
        <p:spPr>
          <a:xfrm>
            <a:off x="1118135" y="1697984"/>
            <a:ext cx="7004607" cy="90024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s-ES" sz="2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Título de la presentación</a:t>
            </a:r>
            <a:br>
              <a:rPr lang="es-ES" sz="2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</a:br>
            <a:r>
              <a:rPr lang="es-ES" sz="2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que se va a realizar</a:t>
            </a:r>
            <a:endParaRPr lang="es-ES" sz="2700" dirty="0"/>
          </a:p>
        </p:txBody>
      </p:sp>
      <p:sp>
        <p:nvSpPr>
          <p:cNvPr id="16" name="CuadroTexto 15"/>
          <p:cNvSpPr txBox="1"/>
          <p:nvPr/>
        </p:nvSpPr>
        <p:spPr>
          <a:xfrm>
            <a:off x="1118135" y="4077532"/>
            <a:ext cx="7004607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indent="0" algn="ctr">
              <a:buFontTx/>
              <a:buNone/>
            </a:pP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Dirección General de </a:t>
            </a:r>
            <a:r>
              <a:rPr lang="is-I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…....</a:t>
            </a:r>
          </a:p>
          <a:p>
            <a:pPr marL="0" indent="0" algn="ctr">
              <a:buFontTx/>
              <a:buNone/>
            </a:pPr>
            <a:r>
              <a:rPr lang="es-E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Consejería de </a:t>
            </a:r>
            <a:r>
              <a:rPr lang="is-I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….............................</a:t>
            </a:r>
            <a:endParaRPr lang="es-ES" sz="1200" b="1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  <a:p>
            <a:pPr lvl="0"/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718485073"/>
      </p:ext>
    </p:extLst>
  </p:cSld>
  <p:clrMapOvr>
    <a:masterClrMapping/>
  </p:clrMapOvr>
  <p:hf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s-ES"/>
          </a:p>
        </p:txBody>
      </p:sp>
      <p:pic>
        <p:nvPicPr>
          <p:cNvPr id="18" name="Imagen 17" descr="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068" y="340060"/>
            <a:ext cx="767865" cy="997506"/>
          </a:xfrm>
          <a:prstGeom prst="rect">
            <a:avLst/>
          </a:prstGeom>
        </p:spPr>
      </p:pic>
      <p:pic>
        <p:nvPicPr>
          <p:cNvPr id="19" name="Imagen 18" descr="izquierda.png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758" y="1317256"/>
            <a:ext cx="354861" cy="2867344"/>
          </a:xfrm>
          <a:prstGeom prst="rect">
            <a:avLst/>
          </a:prstGeom>
        </p:spPr>
      </p:pic>
      <p:pic>
        <p:nvPicPr>
          <p:cNvPr id="20" name="Imagen 19" descr="derecha.png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150" y="1338423"/>
            <a:ext cx="354861" cy="2867344"/>
          </a:xfrm>
          <a:prstGeom prst="rect">
            <a:avLst/>
          </a:prstGeom>
        </p:spPr>
      </p:pic>
      <p:sp>
        <p:nvSpPr>
          <p:cNvPr id="21" name="Marcador de título 1"/>
          <p:cNvSpPr txBox="1">
            <a:spLocks/>
          </p:cNvSpPr>
          <p:nvPr/>
        </p:nvSpPr>
        <p:spPr>
          <a:xfrm>
            <a:off x="1862111" y="2118429"/>
            <a:ext cx="5419779" cy="1081868"/>
          </a:xfrm>
          <a:prstGeom prst="rect">
            <a:avLst/>
          </a:prstGeom>
        </p:spPr>
        <p:txBody>
          <a:bodyPr vert="horz" lIns="68580" tIns="34290" rIns="68580" bIns="34290" rtlCol="0" anchor="ctr">
            <a:normAutofit fontScale="85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Título de la presentación</a:t>
            </a:r>
            <a:b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</a:br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que se va a realizar</a:t>
            </a:r>
          </a:p>
        </p:txBody>
      </p:sp>
      <p:sp>
        <p:nvSpPr>
          <p:cNvPr id="22" name="Marcador de texto 2"/>
          <p:cNvSpPr txBox="1">
            <a:spLocks/>
          </p:cNvSpPr>
          <p:nvPr/>
        </p:nvSpPr>
        <p:spPr>
          <a:xfrm>
            <a:off x="1835166" y="4335536"/>
            <a:ext cx="5473669" cy="508031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es-E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Dirección General de </a:t>
            </a:r>
            <a:r>
              <a:rPr lang="is-I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…....</a:t>
            </a:r>
          </a:p>
          <a:p>
            <a:pPr>
              <a:buFontTx/>
              <a:buNone/>
            </a:pPr>
            <a:r>
              <a:rPr lang="es-E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Consejería de </a:t>
            </a:r>
            <a:r>
              <a:rPr lang="is-I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….............................</a:t>
            </a:r>
            <a:endParaRPr lang="es-ES" sz="900" b="1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66584174"/>
      </p:ext>
    </p:extLst>
  </p:cSld>
  <p:clrMapOvr>
    <a:masterClrMapping/>
  </p:clrMapOvr>
  <p:hf hd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B80AB5-A83C-41AC-A459-7873E2AF83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75660"/>
            <a:ext cx="6858000" cy="17907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100"/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3F75E03-18BD-4581-B78A-BB81AC8707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035416"/>
            <a:ext cx="6858000" cy="12418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s-E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EB82D37-49DC-4134-9899-761FD0BF9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699445"/>
            <a:ext cx="3086100" cy="273844"/>
          </a:xfrm>
          <a:prstGeom prst="rect">
            <a:avLst/>
          </a:prstGeom>
        </p:spPr>
        <p:txBody>
          <a:bodyPr/>
          <a:lstStyle/>
          <a:p>
            <a:r>
              <a:rPr lang="es-ES" dirty="0"/>
              <a:t>Dirección General  –  Consejería de</a:t>
            </a:r>
          </a:p>
        </p:txBody>
      </p:sp>
    </p:spTree>
    <p:extLst>
      <p:ext uri="{BB962C8B-B14F-4D97-AF65-F5344CB8AC3E}">
        <p14:creationId xmlns:p14="http://schemas.microsoft.com/office/powerpoint/2010/main" val="30665841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6860D1-AF87-4D88-B441-8C0050072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1099DA-42CD-4D4D-AD03-D1165CDA46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EDC5017-513F-4DCF-9DA5-DD95013F39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699445"/>
            <a:ext cx="3086100" cy="273844"/>
          </a:xfrm>
          <a:prstGeom prst="rect">
            <a:avLst/>
          </a:prstGeom>
        </p:spPr>
        <p:txBody>
          <a:bodyPr/>
          <a:lstStyle/>
          <a:p>
            <a:r>
              <a:rPr lang="es-ES" dirty="0"/>
              <a:t>Dirección General  –  Consejería de</a:t>
            </a:r>
          </a:p>
        </p:txBody>
      </p:sp>
    </p:spTree>
    <p:extLst>
      <p:ext uri="{BB962C8B-B14F-4D97-AF65-F5344CB8AC3E}">
        <p14:creationId xmlns:p14="http://schemas.microsoft.com/office/powerpoint/2010/main" val="38635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A15484-63E4-4973-AA58-3953E7AD2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892" y="102394"/>
            <a:ext cx="8464216" cy="994172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FC86234-C754-4E32-BC55-049EF62484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00150"/>
            <a:ext cx="8007016" cy="34257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rgbClr val="567383"/>
                </a:solidFill>
              </a:defRPr>
            </a:lvl2pPr>
            <a:lvl3pPr>
              <a:defRPr>
                <a:solidFill>
                  <a:srgbClr val="018373"/>
                </a:solidFill>
              </a:defRPr>
            </a:lvl3pPr>
            <a:lvl4pPr>
              <a:defRPr>
                <a:solidFill>
                  <a:srgbClr val="326500"/>
                </a:solidFill>
              </a:defRPr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0151BE3-7C6C-4F9F-A785-B600BF769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699445"/>
            <a:ext cx="3086100" cy="273844"/>
          </a:xfrm>
          <a:prstGeom prst="rect">
            <a:avLst/>
          </a:prstGeom>
        </p:spPr>
        <p:txBody>
          <a:bodyPr/>
          <a:lstStyle/>
          <a:p>
            <a:r>
              <a:rPr lang="es-ES" dirty="0"/>
              <a:t>Dirección General  –  Consejería de</a:t>
            </a:r>
          </a:p>
        </p:txBody>
      </p:sp>
    </p:spTree>
    <p:extLst>
      <p:ext uri="{BB962C8B-B14F-4D97-AF65-F5344CB8AC3E}">
        <p14:creationId xmlns:p14="http://schemas.microsoft.com/office/powerpoint/2010/main" val="40610714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02A9A0-71CE-4942-B6CD-64C3205590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892" y="102394"/>
            <a:ext cx="8464216" cy="994172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93C0B15-B88D-486D-9FDB-F660BA3625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rgbClr val="567383"/>
                </a:solidFill>
              </a:defRPr>
            </a:lvl2pPr>
            <a:lvl3pPr>
              <a:defRPr>
                <a:solidFill>
                  <a:srgbClr val="018373"/>
                </a:solidFill>
              </a:defRPr>
            </a:lvl3pPr>
            <a:lvl4pPr>
              <a:defRPr>
                <a:solidFill>
                  <a:srgbClr val="326500"/>
                </a:solidFill>
              </a:defRPr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2639AAD-B544-43F0-A097-BF97711EEB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rgbClr val="567383"/>
                </a:solidFill>
              </a:defRPr>
            </a:lvl2pPr>
            <a:lvl3pPr>
              <a:defRPr>
                <a:solidFill>
                  <a:srgbClr val="018373"/>
                </a:solidFill>
              </a:defRPr>
            </a:lvl3pPr>
            <a:lvl4pPr>
              <a:defRPr>
                <a:solidFill>
                  <a:srgbClr val="326500"/>
                </a:solidFill>
              </a:defRPr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DD96E55-56B3-4E9F-ABB4-C67AB6D16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699445"/>
            <a:ext cx="3086100" cy="273844"/>
          </a:xfrm>
          <a:prstGeom prst="rect">
            <a:avLst/>
          </a:prstGeom>
        </p:spPr>
        <p:txBody>
          <a:bodyPr/>
          <a:lstStyle/>
          <a:p>
            <a:r>
              <a:rPr lang="es-ES" dirty="0"/>
              <a:t>Dirección General  –  Consejería de</a:t>
            </a:r>
          </a:p>
        </p:txBody>
      </p:sp>
    </p:spTree>
    <p:extLst>
      <p:ext uri="{BB962C8B-B14F-4D97-AF65-F5344CB8AC3E}">
        <p14:creationId xmlns:p14="http://schemas.microsoft.com/office/powerpoint/2010/main" val="15764420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C6B80-9903-FE40-88E6-F1C5DC6142B2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85DA-A0E0-944D-9C56-D33FED17675B}" type="slidenum">
              <a:rPr lang="es-ES" smtClean="0"/>
              <a:t>‹Nº›</a:t>
            </a:fld>
            <a:endParaRPr lang="es-ES"/>
          </a:p>
        </p:txBody>
      </p:sp>
      <p:sp>
        <p:nvSpPr>
          <p:cNvPr id="8" name="Rectángulo 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s-ES"/>
          </a:p>
        </p:txBody>
      </p:sp>
      <p:pic>
        <p:nvPicPr>
          <p:cNvPr id="9" name="Imagen 8" descr="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068" y="340060"/>
            <a:ext cx="767865" cy="997506"/>
          </a:xfrm>
          <a:prstGeom prst="rect">
            <a:avLst/>
          </a:prstGeom>
        </p:spPr>
      </p:pic>
      <p:pic>
        <p:nvPicPr>
          <p:cNvPr id="10" name="Imagen 9" descr="izquierda.png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758" y="1317256"/>
            <a:ext cx="354861" cy="2867344"/>
          </a:xfrm>
          <a:prstGeom prst="rect">
            <a:avLst/>
          </a:prstGeom>
        </p:spPr>
      </p:pic>
      <p:pic>
        <p:nvPicPr>
          <p:cNvPr id="11" name="Imagen 10" descr="derecha.png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150" y="1338423"/>
            <a:ext cx="354861" cy="2867344"/>
          </a:xfrm>
          <a:prstGeom prst="rect">
            <a:avLst/>
          </a:prstGeom>
        </p:spPr>
      </p:pic>
      <p:sp>
        <p:nvSpPr>
          <p:cNvPr id="12" name="Marcador de título 1"/>
          <p:cNvSpPr txBox="1">
            <a:spLocks/>
          </p:cNvSpPr>
          <p:nvPr userDrawn="1"/>
        </p:nvSpPr>
        <p:spPr>
          <a:xfrm>
            <a:off x="1862111" y="2118429"/>
            <a:ext cx="5419779" cy="1081868"/>
          </a:xfrm>
          <a:prstGeom prst="rect">
            <a:avLst/>
          </a:prstGeom>
        </p:spPr>
        <p:txBody>
          <a:bodyPr vert="horz" lIns="68580" tIns="34290" rIns="68580" bIns="34290" rtlCol="0" anchor="ctr">
            <a:normAutofit fontScale="85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Título de la presentación</a:t>
            </a:r>
            <a:b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</a:br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que se va a realizar</a:t>
            </a:r>
          </a:p>
        </p:txBody>
      </p:sp>
      <p:sp>
        <p:nvSpPr>
          <p:cNvPr id="13" name="Marcador de texto 2"/>
          <p:cNvSpPr txBox="1">
            <a:spLocks/>
          </p:cNvSpPr>
          <p:nvPr userDrawn="1"/>
        </p:nvSpPr>
        <p:spPr>
          <a:xfrm>
            <a:off x="1835166" y="4335536"/>
            <a:ext cx="5473669" cy="508031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es-E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Dirección General de </a:t>
            </a:r>
            <a:r>
              <a:rPr lang="is-I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…....</a:t>
            </a:r>
          </a:p>
          <a:p>
            <a:pPr>
              <a:buFontTx/>
              <a:buNone/>
            </a:pPr>
            <a:r>
              <a:rPr lang="es-E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Consejería de </a:t>
            </a:r>
            <a:r>
              <a:rPr lang="is-I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….............................</a:t>
            </a:r>
            <a:endParaRPr lang="es-ES" sz="900" b="1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735550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C6B80-9903-FE40-88E6-F1C5DC6142B2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85DA-A0E0-944D-9C56-D33FED17675B}" type="slidenum">
              <a:rPr lang="es-ES" smtClean="0"/>
              <a:t>‹Nº›</a:t>
            </a:fld>
            <a:endParaRPr lang="es-ES"/>
          </a:p>
        </p:txBody>
      </p:sp>
      <p:sp>
        <p:nvSpPr>
          <p:cNvPr id="7" name="Título 5">
            <a:extLst>
              <a:ext uri="{FF2B5EF4-FFF2-40B4-BE49-F238E27FC236}">
                <a16:creationId xmlns:a16="http://schemas.microsoft.com/office/drawing/2014/main" id="{8195352F-72E4-A14B-86AA-91AF0CF15C93}"/>
              </a:ext>
            </a:extLst>
          </p:cNvPr>
          <p:cNvSpPr txBox="1">
            <a:spLocks/>
          </p:cNvSpPr>
          <p:nvPr userDrawn="1"/>
        </p:nvSpPr>
        <p:spPr>
          <a:xfrm>
            <a:off x="1149829" y="747924"/>
            <a:ext cx="3719842" cy="498074"/>
          </a:xfrm>
          <a:prstGeom prst="rect">
            <a:avLst/>
          </a:prstGeom>
        </p:spPr>
        <p:txBody>
          <a:bodyPr lIns="68580" tIns="34290" rIns="68580" bIns="34290" anchor="t">
            <a:normAutofit fontScale="7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Título del contenido</a:t>
            </a:r>
          </a:p>
        </p:txBody>
      </p:sp>
      <p:sp>
        <p:nvSpPr>
          <p:cNvPr id="8" name="Marcador de contenido 6">
            <a:extLst>
              <a:ext uri="{FF2B5EF4-FFF2-40B4-BE49-F238E27FC236}">
                <a16:creationId xmlns:a16="http://schemas.microsoft.com/office/drawing/2014/main" id="{C8284184-E944-D442-A232-BC45EE181D03}"/>
              </a:ext>
            </a:extLst>
          </p:cNvPr>
          <p:cNvSpPr txBox="1">
            <a:spLocks/>
          </p:cNvSpPr>
          <p:nvPr userDrawn="1"/>
        </p:nvSpPr>
        <p:spPr>
          <a:xfrm>
            <a:off x="1133992" y="1283386"/>
            <a:ext cx="3886200" cy="2857658"/>
          </a:xfrm>
          <a:prstGeom prst="rect">
            <a:avLst/>
          </a:prstGeom>
        </p:spPr>
        <p:txBody>
          <a:bodyPr lIns="68580" tIns="34290" rIns="68580" bIns="3429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Tx/>
              <a:buNone/>
            </a:pPr>
            <a:r>
              <a:rPr lang="es-E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Lorem</a:t>
            </a:r>
            <a:r>
              <a:rPr lang="es-E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ipsum</a:t>
            </a:r>
            <a:r>
              <a:rPr lang="es-E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dolor </a:t>
            </a:r>
            <a:r>
              <a:rPr lang="es-E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sit</a:t>
            </a:r>
            <a:r>
              <a:rPr lang="es-E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amet</a:t>
            </a:r>
            <a:r>
              <a:rPr lang="es-E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, </a:t>
            </a:r>
            <a:r>
              <a:rPr lang="es-E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consectetuer</a:t>
            </a:r>
            <a:r>
              <a:rPr lang="es-E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adipiscing</a:t>
            </a:r>
            <a:r>
              <a:rPr lang="es-E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elit</a:t>
            </a:r>
            <a:r>
              <a:rPr lang="es-E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. </a:t>
            </a:r>
            <a:r>
              <a:rPr lang="es-E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Aenean</a:t>
            </a:r>
            <a:r>
              <a:rPr lang="es-E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commodo</a:t>
            </a:r>
            <a:r>
              <a:rPr lang="es-E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ligula</a:t>
            </a:r>
            <a:r>
              <a:rPr lang="es-E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eget</a:t>
            </a:r>
            <a:r>
              <a:rPr lang="es-E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dolor. </a:t>
            </a:r>
            <a:r>
              <a:rPr lang="es-E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Aenean</a:t>
            </a:r>
            <a:r>
              <a:rPr lang="es-E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massa</a:t>
            </a:r>
            <a:r>
              <a:rPr lang="es-E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. </a:t>
            </a:r>
            <a:r>
              <a:rPr lang="es-E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Cum </a:t>
            </a:r>
            <a:r>
              <a:rPr lang="es-ES" sz="15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sociis</a:t>
            </a:r>
            <a:r>
              <a:rPr lang="es-E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15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natoque</a:t>
            </a:r>
            <a:r>
              <a:rPr lang="es-E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15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penatibus</a:t>
            </a:r>
            <a:r>
              <a:rPr lang="es-E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et </a:t>
            </a:r>
            <a:r>
              <a:rPr lang="es-E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magnis</a:t>
            </a:r>
            <a:r>
              <a:rPr lang="es-E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dis</a:t>
            </a:r>
            <a:r>
              <a:rPr lang="es-E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parturient</a:t>
            </a:r>
            <a:r>
              <a:rPr lang="es-E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montes, </a:t>
            </a:r>
            <a:r>
              <a:rPr lang="es-E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nascetur</a:t>
            </a:r>
            <a:r>
              <a:rPr lang="es-E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ridiculus</a:t>
            </a:r>
            <a:r>
              <a:rPr lang="es-E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mus.</a:t>
            </a:r>
          </a:p>
          <a:p>
            <a:pPr algn="just"/>
            <a:endParaRPr lang="es-ES" sz="150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  <a:p>
            <a:pPr lvl="1" algn="just"/>
            <a:r>
              <a:rPr lang="es-E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Donec</a:t>
            </a: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quam</a:t>
            </a: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felis</a:t>
            </a: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, </a:t>
            </a:r>
            <a:r>
              <a:rPr lang="es-E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ultricies</a:t>
            </a: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nec</a:t>
            </a: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, </a:t>
            </a:r>
            <a:r>
              <a:rPr lang="es-E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pellentesque</a:t>
            </a: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eu</a:t>
            </a: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, </a:t>
            </a:r>
            <a:r>
              <a:rPr lang="es-E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pretium</a:t>
            </a: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quis</a:t>
            </a: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, </a:t>
            </a:r>
            <a:r>
              <a:rPr lang="es-E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sem</a:t>
            </a: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. </a:t>
            </a:r>
            <a:r>
              <a:rPr lang="es-ES" sz="1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Nulla</a:t>
            </a:r>
            <a:r>
              <a:rPr lang="es-E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1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consequat</a:t>
            </a:r>
            <a:r>
              <a:rPr lang="es-E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1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massa</a:t>
            </a:r>
            <a:r>
              <a:rPr lang="es-E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1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quis</a:t>
            </a:r>
            <a:r>
              <a:rPr lang="es-E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1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enim</a:t>
            </a: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. </a:t>
            </a:r>
            <a:r>
              <a:rPr lang="es-E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Donec</a:t>
            </a: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pede</a:t>
            </a: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justo, </a:t>
            </a:r>
            <a:r>
              <a:rPr lang="es-E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fringilla</a:t>
            </a: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vel</a:t>
            </a: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, </a:t>
            </a:r>
            <a:r>
              <a:rPr lang="es-E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aliquet</a:t>
            </a: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nec</a:t>
            </a: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, </a:t>
            </a:r>
            <a:r>
              <a:rPr lang="es-E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vulputate</a:t>
            </a: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eget</a:t>
            </a: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, </a:t>
            </a:r>
            <a:r>
              <a:rPr lang="es-E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arcu</a:t>
            </a: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. In </a:t>
            </a:r>
            <a:r>
              <a:rPr lang="es-E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enim</a:t>
            </a: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justo, </a:t>
            </a:r>
            <a:r>
              <a:rPr lang="es-E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rhoncus</a:t>
            </a: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ut, </a:t>
            </a:r>
            <a:r>
              <a:rPr lang="es-E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imperdiet</a:t>
            </a: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a, </a:t>
            </a:r>
            <a:r>
              <a:rPr lang="es-E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venenatis</a:t>
            </a: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vitae, justo.</a:t>
            </a:r>
          </a:p>
          <a:p>
            <a:pPr marL="0" indent="0" algn="just">
              <a:buFont typeface="Arial"/>
              <a:buNone/>
            </a:pPr>
            <a:endParaRPr lang="es-ES" sz="1500" b="1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9" name="Rectángulo 8"/>
          <p:cNvSpPr/>
          <p:nvPr userDrawn="1"/>
        </p:nvSpPr>
        <p:spPr>
          <a:xfrm>
            <a:off x="953424" y="735817"/>
            <a:ext cx="62738" cy="339953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s-ES"/>
          </a:p>
        </p:txBody>
      </p:sp>
      <p:sp>
        <p:nvSpPr>
          <p:cNvPr id="10" name="Título 5">
            <a:extLst>
              <a:ext uri="{FF2B5EF4-FFF2-40B4-BE49-F238E27FC236}">
                <a16:creationId xmlns:a16="http://schemas.microsoft.com/office/drawing/2014/main" id="{8195352F-72E4-A14B-86AA-91AF0CF15C93}"/>
              </a:ext>
            </a:extLst>
          </p:cNvPr>
          <p:cNvSpPr txBox="1">
            <a:spLocks/>
          </p:cNvSpPr>
          <p:nvPr userDrawn="1"/>
        </p:nvSpPr>
        <p:spPr>
          <a:xfrm>
            <a:off x="3960807" y="257729"/>
            <a:ext cx="4762352" cy="295562"/>
          </a:xfrm>
          <a:prstGeom prst="rect">
            <a:avLst/>
          </a:prstGeom>
        </p:spPr>
        <p:txBody>
          <a:bodyPr lIns="68580" tIns="34290" rIns="68580" bIns="34290"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Título de</a:t>
            </a:r>
            <a:r>
              <a:rPr lang="es-ES" sz="110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la presentación</a:t>
            </a:r>
            <a:endParaRPr lang="es-ES" sz="110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</p:txBody>
      </p:sp>
      <p:pic>
        <p:nvPicPr>
          <p:cNvPr id="11" name="Imagen 10" descr="logo.png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5561" y="4397725"/>
            <a:ext cx="395135" cy="513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35385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C6B80-9903-FE40-88E6-F1C5DC6142B2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85DA-A0E0-944D-9C56-D33FED17675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53671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57900" cy="4388644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C6B80-9903-FE40-88E6-F1C5DC6142B2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85DA-A0E0-944D-9C56-D33FED17675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0430563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C6B80-9903-FE40-88E6-F1C5DC6142B2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85DA-A0E0-944D-9C56-D33FED17675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498602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s-ES"/>
          </a:p>
        </p:txBody>
      </p:sp>
      <p:pic>
        <p:nvPicPr>
          <p:cNvPr id="12" name="Imagen 11" descr="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5624" y="341046"/>
            <a:ext cx="822104" cy="1067968"/>
          </a:xfrm>
          <a:prstGeom prst="rect">
            <a:avLst/>
          </a:prstGeom>
        </p:spPr>
      </p:pic>
      <p:pic>
        <p:nvPicPr>
          <p:cNvPr id="13" name="Imagen 12" descr="izquierda.png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981" y="1047714"/>
            <a:ext cx="352166" cy="2845564"/>
          </a:xfrm>
          <a:prstGeom prst="rect">
            <a:avLst/>
          </a:prstGeom>
        </p:spPr>
      </p:pic>
      <p:pic>
        <p:nvPicPr>
          <p:cNvPr id="14" name="Imagen 13" descr="derecha.png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5545" y="1068882"/>
            <a:ext cx="352166" cy="2845564"/>
          </a:xfrm>
          <a:prstGeom prst="rect">
            <a:avLst/>
          </a:prstGeom>
        </p:spPr>
      </p:pic>
      <p:sp>
        <p:nvSpPr>
          <p:cNvPr id="15" name="CuadroTexto 14"/>
          <p:cNvSpPr txBox="1"/>
          <p:nvPr/>
        </p:nvSpPr>
        <p:spPr>
          <a:xfrm>
            <a:off x="1118135" y="1697984"/>
            <a:ext cx="7004607" cy="90024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s-ES" sz="2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Título de la presentación</a:t>
            </a:r>
            <a:br>
              <a:rPr lang="es-ES" sz="2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</a:br>
            <a:r>
              <a:rPr lang="es-ES" sz="2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que se va a realizar</a:t>
            </a:r>
            <a:endParaRPr lang="es-ES" sz="2700" dirty="0"/>
          </a:p>
        </p:txBody>
      </p:sp>
      <p:sp>
        <p:nvSpPr>
          <p:cNvPr id="16" name="CuadroTexto 15"/>
          <p:cNvSpPr txBox="1"/>
          <p:nvPr/>
        </p:nvSpPr>
        <p:spPr>
          <a:xfrm>
            <a:off x="1118135" y="4077532"/>
            <a:ext cx="7004607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indent="0" algn="ctr">
              <a:buFontTx/>
              <a:buNone/>
            </a:pP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Dirección General de </a:t>
            </a:r>
            <a:r>
              <a:rPr lang="is-I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…....</a:t>
            </a:r>
          </a:p>
          <a:p>
            <a:pPr marL="0" indent="0" algn="ctr">
              <a:buFontTx/>
              <a:buNone/>
            </a:pPr>
            <a:r>
              <a:rPr lang="es-E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Consejería de </a:t>
            </a:r>
            <a:r>
              <a:rPr lang="is-I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….............................</a:t>
            </a:r>
            <a:endParaRPr lang="es-ES" sz="1200" b="1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  <a:p>
            <a:pPr lvl="0"/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718485073"/>
      </p:ext>
    </p:extLst>
  </p:cSld>
  <p:clrMapOvr>
    <a:masterClrMapping/>
  </p:clrMapOvr>
  <p:hf hd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s-ES"/>
          </a:p>
        </p:txBody>
      </p:sp>
      <p:pic>
        <p:nvPicPr>
          <p:cNvPr id="18" name="Imagen 17" descr="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068" y="340060"/>
            <a:ext cx="767865" cy="997506"/>
          </a:xfrm>
          <a:prstGeom prst="rect">
            <a:avLst/>
          </a:prstGeom>
        </p:spPr>
      </p:pic>
      <p:pic>
        <p:nvPicPr>
          <p:cNvPr id="19" name="Imagen 18" descr="izquierda.png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758" y="1317256"/>
            <a:ext cx="354861" cy="2867344"/>
          </a:xfrm>
          <a:prstGeom prst="rect">
            <a:avLst/>
          </a:prstGeom>
        </p:spPr>
      </p:pic>
      <p:pic>
        <p:nvPicPr>
          <p:cNvPr id="20" name="Imagen 19" descr="derecha.png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150" y="1338423"/>
            <a:ext cx="354861" cy="2867344"/>
          </a:xfrm>
          <a:prstGeom prst="rect">
            <a:avLst/>
          </a:prstGeom>
        </p:spPr>
      </p:pic>
      <p:sp>
        <p:nvSpPr>
          <p:cNvPr id="21" name="Marcador de título 1"/>
          <p:cNvSpPr txBox="1">
            <a:spLocks/>
          </p:cNvSpPr>
          <p:nvPr/>
        </p:nvSpPr>
        <p:spPr>
          <a:xfrm>
            <a:off x="1862111" y="2118429"/>
            <a:ext cx="5419779" cy="1081868"/>
          </a:xfrm>
          <a:prstGeom prst="rect">
            <a:avLst/>
          </a:prstGeom>
        </p:spPr>
        <p:txBody>
          <a:bodyPr vert="horz" lIns="68580" tIns="34290" rIns="68580" bIns="34290" rtlCol="0" anchor="ctr">
            <a:normAutofit fontScale="85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Título de la presentación</a:t>
            </a:r>
            <a:b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</a:br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que se va a realizar</a:t>
            </a:r>
          </a:p>
        </p:txBody>
      </p:sp>
      <p:sp>
        <p:nvSpPr>
          <p:cNvPr id="22" name="Marcador de texto 2"/>
          <p:cNvSpPr txBox="1">
            <a:spLocks/>
          </p:cNvSpPr>
          <p:nvPr/>
        </p:nvSpPr>
        <p:spPr>
          <a:xfrm>
            <a:off x="1835166" y="4335536"/>
            <a:ext cx="5473669" cy="508031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es-E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Dirección General de </a:t>
            </a:r>
            <a:r>
              <a:rPr lang="is-I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…....</a:t>
            </a:r>
          </a:p>
          <a:p>
            <a:pPr>
              <a:buFontTx/>
              <a:buNone/>
            </a:pPr>
            <a:r>
              <a:rPr lang="es-E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Consejería de </a:t>
            </a:r>
            <a:r>
              <a:rPr lang="is-I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….............................</a:t>
            </a:r>
            <a:endParaRPr lang="es-ES" sz="900" b="1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66584174"/>
      </p:ext>
    </p:extLst>
  </p:cSld>
  <p:clrMapOvr>
    <a:masterClrMapping/>
  </p:clrMapOvr>
  <p:hf hd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B80AB5-A83C-41AC-A459-7873E2AF83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75660"/>
            <a:ext cx="6858000" cy="17907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100"/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3F75E03-18BD-4581-B78A-BB81AC8707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035416"/>
            <a:ext cx="6858000" cy="12418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s-E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EB82D37-49DC-4134-9899-761FD0BF9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699445"/>
            <a:ext cx="3086100" cy="273844"/>
          </a:xfrm>
          <a:prstGeom prst="rect">
            <a:avLst/>
          </a:prstGeom>
        </p:spPr>
        <p:txBody>
          <a:bodyPr/>
          <a:lstStyle/>
          <a:p>
            <a:r>
              <a:rPr lang="es-ES" dirty="0"/>
              <a:t>Dirección General  –  Consejería de</a:t>
            </a:r>
          </a:p>
        </p:txBody>
      </p:sp>
    </p:spTree>
    <p:extLst>
      <p:ext uri="{BB962C8B-B14F-4D97-AF65-F5344CB8AC3E}">
        <p14:creationId xmlns:p14="http://schemas.microsoft.com/office/powerpoint/2010/main" val="306658417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6860D1-AF87-4D88-B441-8C0050072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1099DA-42CD-4D4D-AD03-D1165CDA46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EDC5017-513F-4DCF-9DA5-DD95013F39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699445"/>
            <a:ext cx="3086100" cy="273844"/>
          </a:xfrm>
          <a:prstGeom prst="rect">
            <a:avLst/>
          </a:prstGeom>
        </p:spPr>
        <p:txBody>
          <a:bodyPr/>
          <a:lstStyle/>
          <a:p>
            <a:r>
              <a:rPr lang="es-ES" dirty="0"/>
              <a:t>Dirección General  –  Consejería de</a:t>
            </a:r>
          </a:p>
        </p:txBody>
      </p:sp>
    </p:spTree>
    <p:extLst>
      <p:ext uri="{BB962C8B-B14F-4D97-AF65-F5344CB8AC3E}">
        <p14:creationId xmlns:p14="http://schemas.microsoft.com/office/powerpoint/2010/main" val="386358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A15484-63E4-4973-AA58-3953E7AD2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892" y="102394"/>
            <a:ext cx="8464216" cy="994172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FC86234-C754-4E32-BC55-049EF62484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00150"/>
            <a:ext cx="8007016" cy="34257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rgbClr val="567383"/>
                </a:solidFill>
              </a:defRPr>
            </a:lvl2pPr>
            <a:lvl3pPr>
              <a:defRPr>
                <a:solidFill>
                  <a:srgbClr val="018373"/>
                </a:solidFill>
              </a:defRPr>
            </a:lvl3pPr>
            <a:lvl4pPr>
              <a:defRPr>
                <a:solidFill>
                  <a:srgbClr val="326500"/>
                </a:solidFill>
              </a:defRPr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0151BE3-7C6C-4F9F-A785-B600BF769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699445"/>
            <a:ext cx="3086100" cy="273844"/>
          </a:xfrm>
          <a:prstGeom prst="rect">
            <a:avLst/>
          </a:prstGeom>
        </p:spPr>
        <p:txBody>
          <a:bodyPr/>
          <a:lstStyle/>
          <a:p>
            <a:r>
              <a:rPr lang="es-ES" dirty="0"/>
              <a:t>Dirección General  –  Consejería de</a:t>
            </a:r>
          </a:p>
        </p:txBody>
      </p:sp>
    </p:spTree>
    <p:extLst>
      <p:ext uri="{BB962C8B-B14F-4D97-AF65-F5344CB8AC3E}">
        <p14:creationId xmlns:p14="http://schemas.microsoft.com/office/powerpoint/2010/main" val="406107145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02A9A0-71CE-4942-B6CD-64C3205590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892" y="102394"/>
            <a:ext cx="8464216" cy="994172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93C0B15-B88D-486D-9FDB-F660BA3625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rgbClr val="567383"/>
                </a:solidFill>
              </a:defRPr>
            </a:lvl2pPr>
            <a:lvl3pPr>
              <a:defRPr>
                <a:solidFill>
                  <a:srgbClr val="018373"/>
                </a:solidFill>
              </a:defRPr>
            </a:lvl3pPr>
            <a:lvl4pPr>
              <a:defRPr>
                <a:solidFill>
                  <a:srgbClr val="326500"/>
                </a:solidFill>
              </a:defRPr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2639AAD-B544-43F0-A097-BF97711EEB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rgbClr val="567383"/>
                </a:solidFill>
              </a:defRPr>
            </a:lvl2pPr>
            <a:lvl3pPr>
              <a:defRPr>
                <a:solidFill>
                  <a:srgbClr val="018373"/>
                </a:solidFill>
              </a:defRPr>
            </a:lvl3pPr>
            <a:lvl4pPr>
              <a:defRPr>
                <a:solidFill>
                  <a:srgbClr val="326500"/>
                </a:solidFill>
              </a:defRPr>
            </a:lvl4pPr>
            <a:lvl5pPr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DD96E55-56B3-4E9F-ABB4-C67AB6D16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699445"/>
            <a:ext cx="3086100" cy="273844"/>
          </a:xfrm>
          <a:prstGeom prst="rect">
            <a:avLst/>
          </a:prstGeom>
        </p:spPr>
        <p:txBody>
          <a:bodyPr/>
          <a:lstStyle/>
          <a:p>
            <a:r>
              <a:rPr lang="es-ES" dirty="0"/>
              <a:t>Dirección General  –  Consejería de</a:t>
            </a:r>
          </a:p>
        </p:txBody>
      </p:sp>
    </p:spTree>
    <p:extLst>
      <p:ext uri="{BB962C8B-B14F-4D97-AF65-F5344CB8AC3E}">
        <p14:creationId xmlns:p14="http://schemas.microsoft.com/office/powerpoint/2010/main" val="157644209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C6B80-9903-FE40-88E6-F1C5DC6142B2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85DA-A0E0-944D-9C56-D33FED17675B}" type="slidenum">
              <a:rPr lang="es-ES" smtClean="0"/>
              <a:t>‹Nº›</a:t>
            </a:fld>
            <a:endParaRPr lang="es-ES"/>
          </a:p>
        </p:txBody>
      </p:sp>
      <p:sp>
        <p:nvSpPr>
          <p:cNvPr id="8" name="Rectángulo 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s-ES"/>
          </a:p>
        </p:txBody>
      </p:sp>
      <p:pic>
        <p:nvPicPr>
          <p:cNvPr id="9" name="Imagen 8" descr="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068" y="340060"/>
            <a:ext cx="767865" cy="997506"/>
          </a:xfrm>
          <a:prstGeom prst="rect">
            <a:avLst/>
          </a:prstGeom>
        </p:spPr>
      </p:pic>
      <p:pic>
        <p:nvPicPr>
          <p:cNvPr id="10" name="Imagen 9" descr="izquierda.png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758" y="1317256"/>
            <a:ext cx="354861" cy="2867344"/>
          </a:xfrm>
          <a:prstGeom prst="rect">
            <a:avLst/>
          </a:prstGeom>
        </p:spPr>
      </p:pic>
      <p:pic>
        <p:nvPicPr>
          <p:cNvPr id="11" name="Imagen 10" descr="derecha.png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150" y="1338423"/>
            <a:ext cx="354861" cy="2867344"/>
          </a:xfrm>
          <a:prstGeom prst="rect">
            <a:avLst/>
          </a:prstGeom>
        </p:spPr>
      </p:pic>
      <p:sp>
        <p:nvSpPr>
          <p:cNvPr id="12" name="Marcador de título 1"/>
          <p:cNvSpPr txBox="1">
            <a:spLocks/>
          </p:cNvSpPr>
          <p:nvPr userDrawn="1"/>
        </p:nvSpPr>
        <p:spPr>
          <a:xfrm>
            <a:off x="1862111" y="2118429"/>
            <a:ext cx="5419779" cy="1081868"/>
          </a:xfrm>
          <a:prstGeom prst="rect">
            <a:avLst/>
          </a:prstGeom>
        </p:spPr>
        <p:txBody>
          <a:bodyPr vert="horz" lIns="68580" tIns="34290" rIns="68580" bIns="34290" rtlCol="0" anchor="ctr">
            <a:normAutofit fontScale="85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Título de la presentación</a:t>
            </a:r>
            <a:b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</a:br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que se va a realizar</a:t>
            </a:r>
          </a:p>
        </p:txBody>
      </p:sp>
      <p:sp>
        <p:nvSpPr>
          <p:cNvPr id="13" name="Marcador de texto 2"/>
          <p:cNvSpPr txBox="1">
            <a:spLocks/>
          </p:cNvSpPr>
          <p:nvPr userDrawn="1"/>
        </p:nvSpPr>
        <p:spPr>
          <a:xfrm>
            <a:off x="1835166" y="4335536"/>
            <a:ext cx="5473669" cy="508031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es-E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Dirección General de </a:t>
            </a:r>
            <a:r>
              <a:rPr lang="is-I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…....</a:t>
            </a:r>
          </a:p>
          <a:p>
            <a:pPr>
              <a:buFontTx/>
              <a:buNone/>
            </a:pPr>
            <a:r>
              <a:rPr lang="es-E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Consejería de </a:t>
            </a:r>
            <a:r>
              <a:rPr lang="is-I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….............................</a:t>
            </a:r>
            <a:endParaRPr lang="es-ES" sz="900" b="1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7355506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C6B80-9903-FE40-88E6-F1C5DC6142B2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85DA-A0E0-944D-9C56-D33FED17675B}" type="slidenum">
              <a:rPr lang="es-ES" smtClean="0"/>
              <a:t>‹Nº›</a:t>
            </a:fld>
            <a:endParaRPr lang="es-ES"/>
          </a:p>
        </p:txBody>
      </p:sp>
      <p:sp>
        <p:nvSpPr>
          <p:cNvPr id="7" name="Título 5">
            <a:extLst>
              <a:ext uri="{FF2B5EF4-FFF2-40B4-BE49-F238E27FC236}">
                <a16:creationId xmlns:a16="http://schemas.microsoft.com/office/drawing/2014/main" id="{8195352F-72E4-A14B-86AA-91AF0CF15C93}"/>
              </a:ext>
            </a:extLst>
          </p:cNvPr>
          <p:cNvSpPr txBox="1">
            <a:spLocks/>
          </p:cNvSpPr>
          <p:nvPr userDrawn="1"/>
        </p:nvSpPr>
        <p:spPr>
          <a:xfrm>
            <a:off x="1149829" y="747924"/>
            <a:ext cx="3719842" cy="498074"/>
          </a:xfrm>
          <a:prstGeom prst="rect">
            <a:avLst/>
          </a:prstGeom>
        </p:spPr>
        <p:txBody>
          <a:bodyPr lIns="68580" tIns="34290" rIns="68580" bIns="34290" anchor="t">
            <a:normAutofit fontScale="7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Título del contenido</a:t>
            </a:r>
          </a:p>
        </p:txBody>
      </p:sp>
      <p:sp>
        <p:nvSpPr>
          <p:cNvPr id="8" name="Marcador de contenido 6">
            <a:extLst>
              <a:ext uri="{FF2B5EF4-FFF2-40B4-BE49-F238E27FC236}">
                <a16:creationId xmlns:a16="http://schemas.microsoft.com/office/drawing/2014/main" id="{C8284184-E944-D442-A232-BC45EE181D03}"/>
              </a:ext>
            </a:extLst>
          </p:cNvPr>
          <p:cNvSpPr txBox="1">
            <a:spLocks/>
          </p:cNvSpPr>
          <p:nvPr userDrawn="1"/>
        </p:nvSpPr>
        <p:spPr>
          <a:xfrm>
            <a:off x="1133992" y="1283386"/>
            <a:ext cx="3886200" cy="2857658"/>
          </a:xfrm>
          <a:prstGeom prst="rect">
            <a:avLst/>
          </a:prstGeom>
        </p:spPr>
        <p:txBody>
          <a:bodyPr lIns="68580" tIns="34290" rIns="68580" bIns="3429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Tx/>
              <a:buNone/>
            </a:pPr>
            <a:r>
              <a:rPr lang="es-E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Lorem</a:t>
            </a:r>
            <a:r>
              <a:rPr lang="es-E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ipsum</a:t>
            </a:r>
            <a:r>
              <a:rPr lang="es-E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dolor </a:t>
            </a:r>
            <a:r>
              <a:rPr lang="es-E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sit</a:t>
            </a:r>
            <a:r>
              <a:rPr lang="es-E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amet</a:t>
            </a:r>
            <a:r>
              <a:rPr lang="es-E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, </a:t>
            </a:r>
            <a:r>
              <a:rPr lang="es-E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consectetuer</a:t>
            </a:r>
            <a:r>
              <a:rPr lang="es-E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adipiscing</a:t>
            </a:r>
            <a:r>
              <a:rPr lang="es-E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elit</a:t>
            </a:r>
            <a:r>
              <a:rPr lang="es-E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. </a:t>
            </a:r>
            <a:r>
              <a:rPr lang="es-E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Aenean</a:t>
            </a:r>
            <a:r>
              <a:rPr lang="es-E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commodo</a:t>
            </a:r>
            <a:r>
              <a:rPr lang="es-E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ligula</a:t>
            </a:r>
            <a:r>
              <a:rPr lang="es-E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eget</a:t>
            </a:r>
            <a:r>
              <a:rPr lang="es-E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dolor. </a:t>
            </a:r>
            <a:r>
              <a:rPr lang="es-E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Aenean</a:t>
            </a:r>
            <a:r>
              <a:rPr lang="es-E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massa</a:t>
            </a:r>
            <a:r>
              <a:rPr lang="es-E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. </a:t>
            </a:r>
            <a:r>
              <a:rPr lang="es-E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Cum </a:t>
            </a:r>
            <a:r>
              <a:rPr lang="es-ES" sz="15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sociis</a:t>
            </a:r>
            <a:r>
              <a:rPr lang="es-E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15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natoque</a:t>
            </a:r>
            <a:r>
              <a:rPr lang="es-E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15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penatibus</a:t>
            </a:r>
            <a:r>
              <a:rPr lang="es-E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et </a:t>
            </a:r>
            <a:r>
              <a:rPr lang="es-E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magnis</a:t>
            </a:r>
            <a:r>
              <a:rPr lang="es-E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dis</a:t>
            </a:r>
            <a:r>
              <a:rPr lang="es-E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parturient</a:t>
            </a:r>
            <a:r>
              <a:rPr lang="es-E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montes, </a:t>
            </a:r>
            <a:r>
              <a:rPr lang="es-E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nascetur</a:t>
            </a:r>
            <a:r>
              <a:rPr lang="es-E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ridiculus</a:t>
            </a:r>
            <a:r>
              <a:rPr lang="es-E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mus.</a:t>
            </a:r>
          </a:p>
          <a:p>
            <a:pPr algn="just"/>
            <a:endParaRPr lang="es-ES" sz="150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  <a:p>
            <a:pPr lvl="1" algn="just"/>
            <a:r>
              <a:rPr lang="es-E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Donec</a:t>
            </a: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quam</a:t>
            </a: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felis</a:t>
            </a: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, </a:t>
            </a:r>
            <a:r>
              <a:rPr lang="es-E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ultricies</a:t>
            </a: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nec</a:t>
            </a: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, </a:t>
            </a:r>
            <a:r>
              <a:rPr lang="es-E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pellentesque</a:t>
            </a: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eu</a:t>
            </a: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, </a:t>
            </a:r>
            <a:r>
              <a:rPr lang="es-E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pretium</a:t>
            </a: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quis</a:t>
            </a: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, </a:t>
            </a:r>
            <a:r>
              <a:rPr lang="es-E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sem</a:t>
            </a: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. </a:t>
            </a:r>
            <a:r>
              <a:rPr lang="es-ES" sz="1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Nulla</a:t>
            </a:r>
            <a:r>
              <a:rPr lang="es-E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1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consequat</a:t>
            </a:r>
            <a:r>
              <a:rPr lang="es-E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1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massa</a:t>
            </a:r>
            <a:r>
              <a:rPr lang="es-E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1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quis</a:t>
            </a:r>
            <a:r>
              <a:rPr lang="es-E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1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enim</a:t>
            </a: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. </a:t>
            </a:r>
            <a:r>
              <a:rPr lang="es-E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Donec</a:t>
            </a: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pede</a:t>
            </a: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justo, </a:t>
            </a:r>
            <a:r>
              <a:rPr lang="es-E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fringilla</a:t>
            </a: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vel</a:t>
            </a: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, </a:t>
            </a:r>
            <a:r>
              <a:rPr lang="es-E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aliquet</a:t>
            </a: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nec</a:t>
            </a: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, </a:t>
            </a:r>
            <a:r>
              <a:rPr lang="es-E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vulputate</a:t>
            </a: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eget</a:t>
            </a: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, </a:t>
            </a:r>
            <a:r>
              <a:rPr lang="es-E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arcu</a:t>
            </a: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. In </a:t>
            </a:r>
            <a:r>
              <a:rPr lang="es-E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enim</a:t>
            </a: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justo, </a:t>
            </a:r>
            <a:r>
              <a:rPr lang="es-E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rhoncus</a:t>
            </a: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ut, </a:t>
            </a:r>
            <a:r>
              <a:rPr lang="es-E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imperdiet</a:t>
            </a: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a, </a:t>
            </a:r>
            <a:r>
              <a:rPr lang="es-E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venenatis</a:t>
            </a: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vitae, justo.</a:t>
            </a:r>
          </a:p>
          <a:p>
            <a:pPr marL="0" indent="0" algn="just">
              <a:buFont typeface="Arial"/>
              <a:buNone/>
            </a:pPr>
            <a:endParaRPr lang="es-ES" sz="1500" b="1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9" name="Rectángulo 8"/>
          <p:cNvSpPr/>
          <p:nvPr userDrawn="1"/>
        </p:nvSpPr>
        <p:spPr>
          <a:xfrm>
            <a:off x="953424" y="735817"/>
            <a:ext cx="62738" cy="339953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s-ES"/>
          </a:p>
        </p:txBody>
      </p:sp>
      <p:sp>
        <p:nvSpPr>
          <p:cNvPr id="10" name="Título 5">
            <a:extLst>
              <a:ext uri="{FF2B5EF4-FFF2-40B4-BE49-F238E27FC236}">
                <a16:creationId xmlns:a16="http://schemas.microsoft.com/office/drawing/2014/main" id="{8195352F-72E4-A14B-86AA-91AF0CF15C93}"/>
              </a:ext>
            </a:extLst>
          </p:cNvPr>
          <p:cNvSpPr txBox="1">
            <a:spLocks/>
          </p:cNvSpPr>
          <p:nvPr userDrawn="1"/>
        </p:nvSpPr>
        <p:spPr>
          <a:xfrm>
            <a:off x="3960807" y="257729"/>
            <a:ext cx="4762352" cy="295562"/>
          </a:xfrm>
          <a:prstGeom prst="rect">
            <a:avLst/>
          </a:prstGeom>
        </p:spPr>
        <p:txBody>
          <a:bodyPr lIns="68580" tIns="34290" rIns="68580" bIns="34290"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Título de</a:t>
            </a:r>
            <a:r>
              <a:rPr lang="es-ES" sz="110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la presentación</a:t>
            </a:r>
            <a:endParaRPr lang="es-ES" sz="110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</p:txBody>
      </p:sp>
      <p:pic>
        <p:nvPicPr>
          <p:cNvPr id="11" name="Imagen 10" descr="logo.png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5561" y="4397725"/>
            <a:ext cx="395135" cy="513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35385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C6B80-9903-FE40-88E6-F1C5DC6142B2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85DA-A0E0-944D-9C56-D33FED17675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536714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57900" cy="4388644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C6B80-9903-FE40-88E6-F1C5DC6142B2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85DA-A0E0-944D-9C56-D33FED17675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0430563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C6B80-9903-FE40-88E6-F1C5DC6142B2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85DA-A0E0-944D-9C56-D33FED17675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4986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17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Relationship Id="rId9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28.xml"/><Relationship Id="rId7" Type="http://schemas.openxmlformats.org/officeDocument/2006/relationships/theme" Target="../theme/theme5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5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2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4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s-E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F13DE4B-DF41-FB45-A7ED-3276F09B5A89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50" y="4819455"/>
            <a:ext cx="571500" cy="238125"/>
          </a:xfrm>
          <a:prstGeom prst="rect">
            <a:avLst/>
          </a:prstGeom>
        </p:spPr>
      </p:pic>
      <p:pic>
        <p:nvPicPr>
          <p:cNvPr id="4" name="Imagen 3" descr="faldon-01.png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260" y="4299943"/>
            <a:ext cx="9161610" cy="874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215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hf hdr="0" dt="0"/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C6B80-9903-FE40-88E6-F1C5DC6142B2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E185DA-A0E0-944D-9C56-D33FED17675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8739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783" r:id="rId6"/>
    <p:sldLayoutId id="2147483784" r:id="rId7"/>
    <p:sldLayoutId id="2147483785" r:id="rId8"/>
    <p:sldLayoutId id="2147483786" r:id="rId9"/>
  </p:sldLayoutIdLst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s-E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F13DE4B-DF41-FB45-A7ED-3276F09B5A8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50" y="4819455"/>
            <a:ext cx="571500" cy="238125"/>
          </a:xfrm>
          <a:prstGeom prst="rect">
            <a:avLst/>
          </a:prstGeom>
        </p:spPr>
      </p:pic>
      <p:pic>
        <p:nvPicPr>
          <p:cNvPr id="4" name="Imagen 3" descr="faldon-01.png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260" y="4299943"/>
            <a:ext cx="9161610" cy="874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215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</p:sldLayoutIdLst>
  <p:hf hdr="0" dt="0"/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C6B80-9903-FE40-88E6-F1C5DC6142B2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E185DA-A0E0-944D-9C56-D33FED17675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8739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</p:sldLayoutIdLst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s-E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F13DE4B-DF41-FB45-A7ED-3276F09B5A8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50" y="4819455"/>
            <a:ext cx="571500" cy="238125"/>
          </a:xfrm>
          <a:prstGeom prst="rect">
            <a:avLst/>
          </a:prstGeom>
        </p:spPr>
      </p:pic>
      <p:pic>
        <p:nvPicPr>
          <p:cNvPr id="4" name="Imagen 3" descr="faldon-01.png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260" y="4299943"/>
            <a:ext cx="9161610" cy="874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215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</p:sldLayoutIdLst>
  <p:hf hdr="0" dt="0"/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C6B80-9903-FE40-88E6-F1C5DC6142B2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E185DA-A0E0-944D-9C56-D33FED17675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8739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</p:sldLayoutIdLst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tiff"/><Relationship Id="rId4" Type="http://schemas.openxmlformats.org/officeDocument/2006/relationships/image" Target="../media/image14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5.png"/><Relationship Id="rId7" Type="http://schemas.openxmlformats.org/officeDocument/2006/relationships/image" Target="../media/image23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10" Type="http://schemas.openxmlformats.org/officeDocument/2006/relationships/image" Target="../media/image26.jpeg"/><Relationship Id="rId4" Type="http://schemas.openxmlformats.org/officeDocument/2006/relationships/image" Target="../media/image20.gif"/><Relationship Id="rId9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openxmlformats.org/officeDocument/2006/relationships/image" Target="../media/image35.jpeg"/><Relationship Id="rId3" Type="http://schemas.openxmlformats.org/officeDocument/2006/relationships/image" Target="../media/image12.png"/><Relationship Id="rId7" Type="http://schemas.openxmlformats.org/officeDocument/2006/relationships/diagramColors" Target="../diagrams/colors1.xml"/><Relationship Id="rId12" Type="http://schemas.openxmlformats.org/officeDocument/2006/relationships/image" Target="../media/image34.jpeg"/><Relationship Id="rId2" Type="http://schemas.openxmlformats.org/officeDocument/2006/relationships/image" Target="../media/image11.png"/><Relationship Id="rId16" Type="http://schemas.openxmlformats.org/officeDocument/2006/relationships/image" Target="../media/image38.jpeg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1.xml"/><Relationship Id="rId11" Type="http://schemas.openxmlformats.org/officeDocument/2006/relationships/image" Target="../media/image33.jpeg"/><Relationship Id="rId5" Type="http://schemas.openxmlformats.org/officeDocument/2006/relationships/diagramLayout" Target="../diagrams/layout1.xml"/><Relationship Id="rId15" Type="http://schemas.openxmlformats.org/officeDocument/2006/relationships/image" Target="../media/image37.jpeg"/><Relationship Id="rId10" Type="http://schemas.openxmlformats.org/officeDocument/2006/relationships/image" Target="../media/image32.jpeg"/><Relationship Id="rId4" Type="http://schemas.openxmlformats.org/officeDocument/2006/relationships/diagramData" Target="../diagrams/data1.xml"/><Relationship Id="rId9" Type="http://schemas.openxmlformats.org/officeDocument/2006/relationships/image" Target="../media/image31.jpeg"/><Relationship Id="rId14" Type="http://schemas.openxmlformats.org/officeDocument/2006/relationships/image" Target="../media/image3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9.jpeg"/><Relationship Id="rId4" Type="http://schemas.openxmlformats.org/officeDocument/2006/relationships/image" Target="../media/image3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0.tif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1.tif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2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B173226-2144-D549-B435-FCF60403EF4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86600" y="4699000"/>
            <a:ext cx="2057400" cy="274638"/>
          </a:xfrm>
          <a:prstGeom prst="rect">
            <a:avLst/>
          </a:prstGeom>
        </p:spPr>
        <p:txBody>
          <a:bodyPr/>
          <a:lstStyle/>
          <a:p>
            <a:fld id="{5F70656D-74D4-4D5F-BC81-ED36D8289864}" type="slidenum">
              <a:rPr lang="es-ES" smtClean="0"/>
              <a:t>1</a:t>
            </a:fld>
            <a:endParaRPr lang="es-ES"/>
          </a:p>
        </p:txBody>
      </p:sp>
      <p:sp>
        <p:nvSpPr>
          <p:cNvPr id="7" name="Rectángulo 6"/>
          <p:cNvSpPr/>
          <p:nvPr/>
        </p:nvSpPr>
        <p:spPr>
          <a:xfrm>
            <a:off x="1" y="0"/>
            <a:ext cx="9143999" cy="518795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8" name="Imagen 7" descr="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7047" y="298118"/>
            <a:ext cx="1029907" cy="1337916"/>
          </a:xfrm>
          <a:prstGeom prst="rect">
            <a:avLst/>
          </a:prstGeom>
        </p:spPr>
      </p:pic>
      <p:pic>
        <p:nvPicPr>
          <p:cNvPr id="9" name="Imagen 8" descr="izquierda.png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6578" y="1009569"/>
            <a:ext cx="388938" cy="3142687"/>
          </a:xfrm>
          <a:prstGeom prst="rect">
            <a:avLst/>
          </a:prstGeom>
        </p:spPr>
      </p:pic>
      <p:pic>
        <p:nvPicPr>
          <p:cNvPr id="10" name="Imagen 9" descr="derecha.png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4348" y="1009569"/>
            <a:ext cx="388938" cy="3142687"/>
          </a:xfrm>
          <a:prstGeom prst="rect">
            <a:avLst/>
          </a:prstGeom>
        </p:spPr>
      </p:pic>
      <p:sp>
        <p:nvSpPr>
          <p:cNvPr id="11" name="Marcador de título 1"/>
          <p:cNvSpPr txBox="1">
            <a:spLocks/>
          </p:cNvSpPr>
          <p:nvPr/>
        </p:nvSpPr>
        <p:spPr>
          <a:xfrm>
            <a:off x="1875516" y="1636034"/>
            <a:ext cx="5781906" cy="17684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100" b="1" kern="1200">
                <a:solidFill>
                  <a:srgbClr val="D1000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s-ES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Evaluación y seguimiento de pacientes con Síndrome de Turner en la edad adulta</a:t>
            </a:r>
          </a:p>
        </p:txBody>
      </p:sp>
      <p:sp>
        <p:nvSpPr>
          <p:cNvPr id="12" name="Marcador de texto 2"/>
          <p:cNvSpPr txBox="1">
            <a:spLocks/>
          </p:cNvSpPr>
          <p:nvPr/>
        </p:nvSpPr>
        <p:spPr>
          <a:xfrm>
            <a:off x="901196" y="4149554"/>
            <a:ext cx="7341609" cy="6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rgbClr val="018373"/>
                </a:solidFill>
                <a:latin typeface="Arial"/>
                <a:ea typeface="+mn-ea"/>
                <a:cs typeface="Arial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rgbClr val="567383"/>
                </a:solidFill>
                <a:latin typeface="Arial"/>
                <a:ea typeface="+mn-ea"/>
                <a:cs typeface="Arial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es-ES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Consejería de Sanidad</a:t>
            </a:r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EE91A185-4BF3-6F4F-A2F9-AD71C408937F}"/>
              </a:ext>
            </a:extLst>
          </p:cNvPr>
          <p:cNvSpPr txBox="1">
            <a:spLocks/>
          </p:cNvSpPr>
          <p:nvPr/>
        </p:nvSpPr>
        <p:spPr>
          <a:xfrm>
            <a:off x="339892" y="304800"/>
            <a:ext cx="8464216" cy="656299"/>
          </a:xfrm>
          <a:prstGeom prst="rect">
            <a:avLst/>
          </a:prstGeom>
        </p:spPr>
        <p:txBody>
          <a:bodyPr anchor="b">
            <a:normAutofit lnSpcReduction="10000"/>
          </a:bodyPr>
          <a:lstStyle>
            <a:lvl1pPr algn="ctr" defTabSz="342900" rtl="0" eaLnBrk="1" latinLnBrk="0" hangingPunct="1">
              <a:spcBef>
                <a:spcPct val="0"/>
              </a:spcBef>
              <a:buNone/>
              <a:defRPr sz="4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3C4E4948-5640-FB4D-BEC0-70A26208D367}"/>
              </a:ext>
            </a:extLst>
          </p:cNvPr>
          <p:cNvSpPr txBox="1">
            <a:spLocks/>
          </p:cNvSpPr>
          <p:nvPr/>
        </p:nvSpPr>
        <p:spPr>
          <a:xfrm>
            <a:off x="2451100" y="4468768"/>
            <a:ext cx="6353008" cy="527016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 defTabSz="342900" rtl="0" eaLnBrk="1" latinLnBrk="0" hangingPunct="1">
              <a:spcBef>
                <a:spcPct val="0"/>
              </a:spcBef>
              <a:buNone/>
              <a:defRPr sz="4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1400" dirty="0"/>
              <a:t>Arturo </a:t>
            </a:r>
            <a:r>
              <a:rPr lang="es-ES" sz="1400" dirty="0" err="1"/>
              <a:t>Lisbona</a:t>
            </a:r>
            <a:r>
              <a:rPr lang="es-ES" sz="1400" dirty="0"/>
              <a:t> Catalán</a:t>
            </a:r>
          </a:p>
          <a:p>
            <a:pPr algn="r"/>
            <a:r>
              <a:rPr lang="es-ES" sz="1400" dirty="0"/>
              <a:t>Servicio de Endocrinología y Nutrición Hospital Universitario La Paz</a:t>
            </a:r>
          </a:p>
        </p:txBody>
      </p:sp>
    </p:spTree>
    <p:extLst>
      <p:ext uri="{BB962C8B-B14F-4D97-AF65-F5344CB8AC3E}">
        <p14:creationId xmlns:p14="http://schemas.microsoft.com/office/powerpoint/2010/main" val="2226789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761F4F-9F22-9D3C-C2C1-95A77F675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892" y="304800"/>
            <a:ext cx="8464216" cy="656299"/>
          </a:xfrm>
        </p:spPr>
        <p:txBody>
          <a:bodyPr/>
          <a:lstStyle/>
          <a:p>
            <a:pPr algn="l"/>
            <a:r>
              <a:rPr lang="es-ES" dirty="0">
                <a:solidFill>
                  <a:srgbClr val="FF0000"/>
                </a:solidFill>
              </a:rPr>
              <a:t>Agenda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FD77BFE-F066-1710-5F38-645EB6CD6D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9892" y="1130271"/>
            <a:ext cx="8007016" cy="3474384"/>
          </a:xfrm>
        </p:spPr>
        <p:txBody>
          <a:bodyPr/>
          <a:lstStyle/>
          <a:p>
            <a:r>
              <a:rPr lang="es-ES" sz="2000" dirty="0"/>
              <a:t>Diagnóstico en la edad adulta</a:t>
            </a:r>
          </a:p>
          <a:p>
            <a:endParaRPr lang="es-ES" sz="2000" dirty="0"/>
          </a:p>
          <a:p>
            <a:r>
              <a:rPr lang="es-ES" sz="2000" dirty="0"/>
              <a:t>Transición desde la edad pediátrica a la edad adulta</a:t>
            </a:r>
          </a:p>
          <a:p>
            <a:endParaRPr lang="es-ES" sz="2000" dirty="0"/>
          </a:p>
          <a:p>
            <a:r>
              <a:rPr lang="es-ES" sz="2000" dirty="0"/>
              <a:t>Manejo y seguimiento en la edad adulta</a:t>
            </a:r>
          </a:p>
          <a:p>
            <a:pPr lvl="1"/>
            <a:r>
              <a:rPr lang="es-ES" sz="1700" dirty="0"/>
              <a:t>Fertilidad</a:t>
            </a:r>
          </a:p>
          <a:p>
            <a:pPr lvl="1"/>
            <a:r>
              <a:rPr lang="es-ES" sz="1700" dirty="0"/>
              <a:t>Tratamiento hormonal sustitutivo (THS)</a:t>
            </a:r>
          </a:p>
          <a:p>
            <a:pPr lvl="1"/>
            <a:r>
              <a:rPr lang="es-ES" sz="1700" dirty="0"/>
              <a:t>Evaluación y seguimiento por aparatos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4362" y="4436897"/>
            <a:ext cx="881508" cy="64625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015" y="4393146"/>
            <a:ext cx="1886303" cy="750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1095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761F4F-9F22-9D3C-C2C1-95A77F675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892" y="304800"/>
            <a:ext cx="8464216" cy="656299"/>
          </a:xfrm>
        </p:spPr>
        <p:txBody>
          <a:bodyPr/>
          <a:lstStyle/>
          <a:p>
            <a:r>
              <a:rPr lang="es-ES" sz="3600" dirty="0">
                <a:solidFill>
                  <a:srgbClr val="FF0000"/>
                </a:solidFill>
              </a:rPr>
              <a:t>Diagnóstico en la edad adulta</a:t>
            </a:r>
            <a:br>
              <a:rPr lang="es-ES" sz="3600" dirty="0">
                <a:solidFill>
                  <a:srgbClr val="FF0000"/>
                </a:solidFill>
              </a:rPr>
            </a:br>
            <a:endParaRPr lang="es-ES" sz="3600" dirty="0">
              <a:solidFill>
                <a:srgbClr val="FF000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FD77BFE-F066-1710-5F38-645EB6CD6D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8492" y="1608763"/>
            <a:ext cx="8007016" cy="3474384"/>
          </a:xfrm>
        </p:spPr>
        <p:txBody>
          <a:bodyPr/>
          <a:lstStyle/>
          <a:p>
            <a:pPr marL="0" indent="0" algn="ctr">
              <a:buNone/>
            </a:pPr>
            <a:r>
              <a:rPr lang="es-ES" sz="3600" dirty="0"/>
              <a:t>¿ En quién  está indicado hace el diagnóstico mediante test genético en la edad adulta?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4362" y="4436897"/>
            <a:ext cx="881508" cy="64625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015" y="4393146"/>
            <a:ext cx="1886303" cy="750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0766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9555B3B-594C-6141-AD7B-5B26A6046C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8492" y="2487216"/>
            <a:ext cx="8007016" cy="3425701"/>
          </a:xfrm>
        </p:spPr>
        <p:txBody>
          <a:bodyPr/>
          <a:lstStyle/>
          <a:p>
            <a:r>
              <a:rPr lang="es-ES" b="0" i="0" dirty="0">
                <a:solidFill>
                  <a:srgbClr val="505050"/>
                </a:solidFill>
                <a:effectLst/>
                <a:latin typeface="NexusSansPro"/>
              </a:rPr>
              <a:t>el 15% de los diagnósticos posnatales se realizó en la etapa neonatal y el </a:t>
            </a:r>
            <a:r>
              <a:rPr lang="es-ES" b="0" i="0" u="sng" dirty="0">
                <a:effectLst/>
                <a:latin typeface="NexusSansPro"/>
              </a:rPr>
              <a:t>38% en la edad adulta</a:t>
            </a:r>
            <a:endParaRPr lang="es-ES" u="sng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8F43168-0BEB-6C46-A492-E25D59B00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Dirección General  –  Consejería de</a:t>
            </a:r>
            <a:endParaRPr lang="es-E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BB1EF73-9CED-D24D-BED5-27FE61BB9D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492" y="455963"/>
            <a:ext cx="7289800" cy="1553251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EC814E60-A614-214B-825B-4CCC1AAA78C9}"/>
              </a:ext>
            </a:extLst>
          </p:cNvPr>
          <p:cNvSpPr txBox="1"/>
          <p:nvPr/>
        </p:nvSpPr>
        <p:spPr>
          <a:xfrm>
            <a:off x="4118142" y="3830734"/>
            <a:ext cx="502585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s-ES" b="0" i="0" dirty="0" err="1">
                <a:solidFill>
                  <a:srgbClr val="333333"/>
                </a:solidFill>
                <a:effectLst/>
                <a:latin typeface="Helvetica Neue" panose="02000503000000020004" pitchFamily="2" charset="0"/>
              </a:rPr>
              <a:t>The</a:t>
            </a:r>
            <a:r>
              <a:rPr lang="es-ES" b="0" i="0" dirty="0">
                <a:solidFill>
                  <a:srgbClr val="333333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s-ES" b="0" i="0" dirty="0" err="1">
                <a:solidFill>
                  <a:srgbClr val="333333"/>
                </a:solidFill>
                <a:effectLst/>
                <a:latin typeface="Helvetica Neue" panose="02000503000000020004" pitchFamily="2" charset="0"/>
              </a:rPr>
              <a:t>Journal</a:t>
            </a:r>
            <a:r>
              <a:rPr lang="es-ES" b="0" i="0" dirty="0">
                <a:solidFill>
                  <a:srgbClr val="333333"/>
                </a:solidFill>
                <a:effectLst/>
                <a:latin typeface="Helvetica Neue" panose="02000503000000020004" pitchFamily="2" charset="0"/>
              </a:rPr>
              <a:t> of </a:t>
            </a:r>
            <a:r>
              <a:rPr lang="es-ES" b="0" i="0" dirty="0" err="1">
                <a:solidFill>
                  <a:srgbClr val="333333"/>
                </a:solidFill>
                <a:effectLst/>
                <a:latin typeface="Helvetica Neue" panose="02000503000000020004" pitchFamily="2" charset="0"/>
              </a:rPr>
              <a:t>Pediatrics</a:t>
            </a:r>
            <a:r>
              <a:rPr lang="es-ES" b="0" i="0" dirty="0">
                <a:solidFill>
                  <a:srgbClr val="333333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s-ES" b="0" i="0" dirty="0" err="1">
                <a:solidFill>
                  <a:srgbClr val="333333"/>
                </a:solidFill>
                <a:effectLst/>
                <a:latin typeface="Helvetica Neue" panose="02000503000000020004" pitchFamily="2" charset="0"/>
              </a:rPr>
              <a:t>Volume</a:t>
            </a:r>
            <a:r>
              <a:rPr lang="es-ES" b="0" i="0" dirty="0">
                <a:solidFill>
                  <a:srgbClr val="333333"/>
                </a:solidFill>
                <a:effectLst/>
                <a:latin typeface="Helvetica Neue" panose="02000503000000020004" pitchFamily="2" charset="0"/>
              </a:rPr>
              <a:t> 137, </a:t>
            </a:r>
            <a:r>
              <a:rPr lang="es-ES" b="0" i="0" dirty="0" err="1">
                <a:solidFill>
                  <a:srgbClr val="333333"/>
                </a:solidFill>
                <a:effectLst/>
                <a:latin typeface="Helvetica Neue" panose="02000503000000020004" pitchFamily="2" charset="0"/>
              </a:rPr>
              <a:t>Issue</a:t>
            </a:r>
            <a:r>
              <a:rPr lang="es-ES" b="0" i="0" dirty="0">
                <a:solidFill>
                  <a:srgbClr val="333333"/>
                </a:solidFill>
                <a:effectLst/>
                <a:latin typeface="Helvetica Neue" panose="02000503000000020004" pitchFamily="2" charset="0"/>
              </a:rPr>
              <a:t> 4, 455 </a:t>
            </a:r>
            <a:r>
              <a:rPr lang="es-ES" dirty="0">
                <a:solidFill>
                  <a:srgbClr val="333333"/>
                </a:solidFill>
                <a:latin typeface="Helvetica Neue" panose="02000503000000020004" pitchFamily="2" charset="0"/>
              </a:rPr>
              <a:t>-</a:t>
            </a:r>
            <a:r>
              <a:rPr lang="es-ES" b="0" i="0" dirty="0">
                <a:solidFill>
                  <a:srgbClr val="333333"/>
                </a:solidFill>
                <a:effectLst/>
                <a:latin typeface="Helvetica Neue" panose="02000503000000020004" pitchFamily="2" charset="0"/>
              </a:rPr>
              <a:t>459</a:t>
            </a:r>
          </a:p>
          <a:p>
            <a:br>
              <a:rPr lang="es-ES" dirty="0"/>
            </a:b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013003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4362" y="4436897"/>
            <a:ext cx="881508" cy="64625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015" y="4393146"/>
            <a:ext cx="1886303" cy="750353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2351A9C-9DAF-3F4E-8369-C71AB75CD3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892" y="742854"/>
            <a:ext cx="3275361" cy="342726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8F400BD3-E099-3240-962A-D42BEA637F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28318" y="181093"/>
            <a:ext cx="5272974" cy="1123522"/>
          </a:xfrm>
          <a:prstGeom prst="rect">
            <a:avLst/>
          </a:prstGeom>
        </p:spPr>
      </p:pic>
      <p:sp>
        <p:nvSpPr>
          <p:cNvPr id="10" name="Flecha derecha 9">
            <a:extLst>
              <a:ext uri="{FF2B5EF4-FFF2-40B4-BE49-F238E27FC236}">
                <a16:creationId xmlns:a16="http://schemas.microsoft.com/office/drawing/2014/main" id="{0BE86E99-BC93-EC49-AB1F-1D82A126D90B}"/>
              </a:ext>
            </a:extLst>
          </p:cNvPr>
          <p:cNvSpPr/>
          <p:nvPr/>
        </p:nvSpPr>
        <p:spPr>
          <a:xfrm>
            <a:off x="3532567" y="2771775"/>
            <a:ext cx="956747" cy="27305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0617DA04-0C96-C749-816E-EA9B0E27FDDF}"/>
              </a:ext>
            </a:extLst>
          </p:cNvPr>
          <p:cNvSpPr/>
          <p:nvPr/>
        </p:nvSpPr>
        <p:spPr>
          <a:xfrm>
            <a:off x="4706853" y="2591356"/>
            <a:ext cx="3093684" cy="60325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/>
              <a:t>Retraso pubertad</a:t>
            </a:r>
          </a:p>
        </p:txBody>
      </p:sp>
      <p:sp>
        <p:nvSpPr>
          <p:cNvPr id="12" name="Flecha derecha 11">
            <a:extLst>
              <a:ext uri="{FF2B5EF4-FFF2-40B4-BE49-F238E27FC236}">
                <a16:creationId xmlns:a16="http://schemas.microsoft.com/office/drawing/2014/main" id="{10198F56-1F68-1841-AC47-9FAD3C0455E9}"/>
              </a:ext>
            </a:extLst>
          </p:cNvPr>
          <p:cNvSpPr/>
          <p:nvPr/>
        </p:nvSpPr>
        <p:spPr>
          <a:xfrm>
            <a:off x="3532567" y="3466183"/>
            <a:ext cx="956747" cy="27305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C4EC5566-764D-2F47-912E-F9E89B102CB6}"/>
              </a:ext>
            </a:extLst>
          </p:cNvPr>
          <p:cNvSpPr/>
          <p:nvPr/>
        </p:nvSpPr>
        <p:spPr>
          <a:xfrm>
            <a:off x="4706853" y="3323619"/>
            <a:ext cx="3093684" cy="60325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/>
              <a:t>Talla baja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878B22C0-DBE0-4B4F-B741-3A43739B8889}"/>
              </a:ext>
            </a:extLst>
          </p:cNvPr>
          <p:cNvSpPr txBox="1"/>
          <p:nvPr/>
        </p:nvSpPr>
        <p:spPr>
          <a:xfrm>
            <a:off x="5674297" y="4116147"/>
            <a:ext cx="502585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s-ES" sz="1000" b="0" i="0" dirty="0" err="1">
                <a:solidFill>
                  <a:srgbClr val="333333"/>
                </a:solidFill>
                <a:effectLst/>
                <a:latin typeface="Helvetica Neue" panose="02000503000000020004" pitchFamily="2" charset="0"/>
              </a:rPr>
              <a:t>The</a:t>
            </a:r>
            <a:r>
              <a:rPr lang="es-ES" sz="1000" b="0" i="0" dirty="0">
                <a:solidFill>
                  <a:srgbClr val="333333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s-ES" sz="1000" b="0" i="0" dirty="0" err="1">
                <a:solidFill>
                  <a:srgbClr val="333333"/>
                </a:solidFill>
                <a:effectLst/>
                <a:latin typeface="Helvetica Neue" panose="02000503000000020004" pitchFamily="2" charset="0"/>
              </a:rPr>
              <a:t>Journal</a:t>
            </a:r>
            <a:r>
              <a:rPr lang="es-ES" sz="1000" b="0" i="0" dirty="0">
                <a:solidFill>
                  <a:srgbClr val="333333"/>
                </a:solidFill>
                <a:effectLst/>
                <a:latin typeface="Helvetica Neue" panose="02000503000000020004" pitchFamily="2" charset="0"/>
              </a:rPr>
              <a:t> of </a:t>
            </a:r>
            <a:r>
              <a:rPr lang="es-ES" sz="1000" b="0" i="0" dirty="0" err="1">
                <a:solidFill>
                  <a:srgbClr val="333333"/>
                </a:solidFill>
                <a:effectLst/>
                <a:latin typeface="Helvetica Neue" panose="02000503000000020004" pitchFamily="2" charset="0"/>
              </a:rPr>
              <a:t>Pediatrics</a:t>
            </a:r>
            <a:r>
              <a:rPr lang="es-ES" sz="1000" b="0" i="0" dirty="0">
                <a:solidFill>
                  <a:srgbClr val="333333"/>
                </a:solidFill>
                <a:effectLst/>
                <a:latin typeface="Helvetica Neue" panose="02000503000000020004" pitchFamily="2" charset="0"/>
              </a:rPr>
              <a:t>, </a:t>
            </a:r>
            <a:r>
              <a:rPr lang="es-ES" sz="1000" b="0" i="0" dirty="0" err="1">
                <a:solidFill>
                  <a:srgbClr val="333333"/>
                </a:solidFill>
                <a:effectLst/>
                <a:latin typeface="Helvetica Neue" panose="02000503000000020004" pitchFamily="2" charset="0"/>
              </a:rPr>
              <a:t>Volume</a:t>
            </a:r>
            <a:r>
              <a:rPr lang="es-ES" sz="1000" b="0" i="0" dirty="0">
                <a:solidFill>
                  <a:srgbClr val="333333"/>
                </a:solidFill>
                <a:effectLst/>
                <a:latin typeface="Helvetica Neue" panose="02000503000000020004" pitchFamily="2" charset="0"/>
              </a:rPr>
              <a:t> 137, </a:t>
            </a:r>
            <a:r>
              <a:rPr lang="es-ES" sz="1000" b="0" i="0" dirty="0" err="1">
                <a:solidFill>
                  <a:srgbClr val="333333"/>
                </a:solidFill>
                <a:effectLst/>
                <a:latin typeface="Helvetica Neue" panose="02000503000000020004" pitchFamily="2" charset="0"/>
              </a:rPr>
              <a:t>Issue</a:t>
            </a:r>
            <a:r>
              <a:rPr lang="es-ES" sz="1000" b="0" i="0" dirty="0">
                <a:solidFill>
                  <a:srgbClr val="333333"/>
                </a:solidFill>
                <a:effectLst/>
                <a:latin typeface="Helvetica Neue" panose="02000503000000020004" pitchFamily="2" charset="0"/>
              </a:rPr>
              <a:t> 4, 455 </a:t>
            </a:r>
            <a:r>
              <a:rPr lang="es-ES" sz="1000" dirty="0">
                <a:solidFill>
                  <a:srgbClr val="333333"/>
                </a:solidFill>
                <a:latin typeface="Helvetica Neue" panose="02000503000000020004" pitchFamily="2" charset="0"/>
              </a:rPr>
              <a:t>-</a:t>
            </a:r>
            <a:r>
              <a:rPr lang="es-ES" sz="1000" b="0" i="0" dirty="0">
                <a:solidFill>
                  <a:srgbClr val="333333"/>
                </a:solidFill>
                <a:effectLst/>
                <a:latin typeface="Helvetica Neue" panose="02000503000000020004" pitchFamily="2" charset="0"/>
              </a:rPr>
              <a:t>459</a:t>
            </a:r>
          </a:p>
          <a:p>
            <a:br>
              <a:rPr lang="es-ES" sz="1000" dirty="0"/>
            </a:br>
            <a:endParaRPr lang="es-ES" sz="1000" dirty="0"/>
          </a:p>
        </p:txBody>
      </p:sp>
    </p:spTree>
    <p:extLst>
      <p:ext uri="{BB962C8B-B14F-4D97-AF65-F5344CB8AC3E}">
        <p14:creationId xmlns:p14="http://schemas.microsoft.com/office/powerpoint/2010/main" val="33512315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901A2703-C347-8F3C-8980-6A23D9D950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5440" y="1483625"/>
            <a:ext cx="6532032" cy="2176250"/>
          </a:xfrm>
        </p:spPr>
        <p:txBody>
          <a:bodyPr/>
          <a:lstStyle/>
          <a:p>
            <a:pPr algn="just"/>
            <a:r>
              <a:rPr lang="es-ES" sz="1400" dirty="0">
                <a:solidFill>
                  <a:schemeClr val="tx1"/>
                </a:solidFill>
              </a:rPr>
              <a:t>Como única característica clínica: </a:t>
            </a:r>
          </a:p>
          <a:p>
            <a:pPr algn="just"/>
            <a:endParaRPr lang="es-ES" sz="1400" dirty="0">
              <a:solidFill>
                <a:schemeClr val="tx1"/>
              </a:solidFill>
            </a:endParaRPr>
          </a:p>
          <a:p>
            <a:pPr marL="285750" indent="-285750" algn="just">
              <a:buFontTx/>
              <a:buChar char="-"/>
            </a:pPr>
            <a:r>
              <a:rPr lang="es-ES" sz="1400" dirty="0">
                <a:solidFill>
                  <a:schemeClr val="tx1"/>
                </a:solidFill>
              </a:rPr>
              <a:t>Baja estatura inexplicable </a:t>
            </a:r>
          </a:p>
          <a:p>
            <a:pPr marL="285750" indent="-285750" algn="just">
              <a:buFontTx/>
              <a:buChar char="-"/>
            </a:pPr>
            <a:r>
              <a:rPr lang="es-ES" sz="1400" dirty="0">
                <a:solidFill>
                  <a:schemeClr val="tx1"/>
                </a:solidFill>
              </a:rPr>
              <a:t>Defectos cardíacos congénitos del flujo de salida del lado izquierdo</a:t>
            </a:r>
          </a:p>
          <a:p>
            <a:pPr marL="285750" indent="-285750" algn="just">
              <a:buFontTx/>
              <a:buChar char="-"/>
            </a:pPr>
            <a:r>
              <a:rPr lang="es-ES" sz="1400" dirty="0">
                <a:solidFill>
                  <a:schemeClr val="tx1"/>
                </a:solidFill>
              </a:rPr>
              <a:t>Pubertad/menarquia retrasada inexplicable.</a:t>
            </a:r>
          </a:p>
          <a:p>
            <a:pPr marL="285750" indent="-285750" algn="just">
              <a:buFontTx/>
              <a:buChar char="-"/>
            </a:pPr>
            <a:r>
              <a:rPr lang="es-ES" sz="1400" dirty="0">
                <a:solidFill>
                  <a:schemeClr val="tx1"/>
                </a:solidFill>
              </a:rPr>
              <a:t>Incapacidad para progresar en la pubertad o amenorrea secundaria </a:t>
            </a:r>
          </a:p>
          <a:p>
            <a:pPr marL="285750" indent="-285750" algn="just">
              <a:buFontTx/>
              <a:buChar char="-"/>
            </a:pPr>
            <a:r>
              <a:rPr lang="es-ES" sz="1400" dirty="0">
                <a:solidFill>
                  <a:schemeClr val="tx1"/>
                </a:solidFill>
              </a:rPr>
              <a:t>Esterilidad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4669958" y="4414118"/>
            <a:ext cx="915118" cy="666786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168" y="4372574"/>
            <a:ext cx="1883827" cy="749873"/>
          </a:xfrm>
          <a:prstGeom prst="rect">
            <a:avLst/>
          </a:prstGeom>
        </p:spPr>
      </p:pic>
      <p:sp>
        <p:nvSpPr>
          <p:cNvPr id="8" name="Título 5">
            <a:extLst>
              <a:ext uri="{FF2B5EF4-FFF2-40B4-BE49-F238E27FC236}">
                <a16:creationId xmlns:a16="http://schemas.microsoft.com/office/drawing/2014/main" id="{C0251F0B-E76B-5946-8B53-87E7A4133657}"/>
              </a:ext>
            </a:extLst>
          </p:cNvPr>
          <p:cNvSpPr txBox="1">
            <a:spLocks/>
          </p:cNvSpPr>
          <p:nvPr/>
        </p:nvSpPr>
        <p:spPr>
          <a:xfrm>
            <a:off x="345440" y="290043"/>
            <a:ext cx="8036559" cy="923433"/>
          </a:xfrm>
          <a:prstGeom prst="rect">
            <a:avLst/>
          </a:prstGeom>
        </p:spPr>
        <p:txBody>
          <a:bodyPr anchor="b"/>
          <a:lstStyle>
            <a:lvl1pPr algn="ctr" defTabSz="342900" rtl="0" eaLnBrk="1" latinLnBrk="0" hangingPunct="1"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2800" dirty="0">
                <a:solidFill>
                  <a:srgbClr val="FF0000"/>
                </a:solidFill>
              </a:rPr>
              <a:t>Indicación de pruebas genéticas para diagnosticar el ST</a:t>
            </a:r>
          </a:p>
        </p:txBody>
      </p:sp>
      <p:pic>
        <p:nvPicPr>
          <p:cNvPr id="3074" name="Picture 2" descr="2.300+ Baja Estatura Ilustraciones de Stock, gráficos vectoriales libres de  derechos y clip art - iStock | Hombre bajo, Enano">
            <a:extLst>
              <a:ext uri="{FF2B5EF4-FFF2-40B4-BE49-F238E27FC236}">
                <a16:creationId xmlns:a16="http://schemas.microsoft.com/office/drawing/2014/main" id="{A6A669F8-BF16-5F42-A22E-8808B0DEDD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2678" y="934379"/>
            <a:ext cx="965201" cy="1098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ardiopatías congénitas: Qué son, causas, síntomas e información">
            <a:extLst>
              <a:ext uri="{FF2B5EF4-FFF2-40B4-BE49-F238E27FC236}">
                <a16:creationId xmlns:a16="http://schemas.microsoft.com/office/drawing/2014/main" id="{866D992A-CB45-684D-AAD9-1AB144ACDD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9439" y="2134870"/>
            <a:ext cx="1747520" cy="873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Pubertad - Edvard Munch - Historia Arte (HA!)">
            <a:extLst>
              <a:ext uri="{FF2B5EF4-FFF2-40B4-BE49-F238E27FC236}">
                <a16:creationId xmlns:a16="http://schemas.microsoft.com/office/drawing/2014/main" id="{C1E6D416-D6FC-1142-9F11-BDC31246E8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3289" y="3276991"/>
            <a:ext cx="2284055" cy="1142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Esterilidad |Dr. Juan de Dios Rodríguez | Santa Marina Salud">
            <a:extLst>
              <a:ext uri="{FF2B5EF4-FFF2-40B4-BE49-F238E27FC236}">
                <a16:creationId xmlns:a16="http://schemas.microsoft.com/office/drawing/2014/main" id="{0D7C055B-3994-9046-BFDE-5275D4CEA3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1191" y="3395674"/>
            <a:ext cx="1207770" cy="904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ángulo 8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E6CB8880-B7BE-674A-99B9-E175BEF6B0C6}"/>
              </a:ext>
            </a:extLst>
          </p:cNvPr>
          <p:cNvSpPr/>
          <p:nvPr/>
        </p:nvSpPr>
        <p:spPr>
          <a:xfrm>
            <a:off x="447041" y="2800091"/>
            <a:ext cx="6055360" cy="155713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Tx/>
              <a:buChar char="-"/>
            </a:pPr>
            <a:r>
              <a:rPr lang="es-ES" dirty="0">
                <a:solidFill>
                  <a:schemeClr val="tx1"/>
                </a:solidFill>
                <a:effectLst/>
                <a:latin typeface="Times" pitchFamily="2" charset="0"/>
              </a:rPr>
              <a:t>Coartación aórtica</a:t>
            </a:r>
          </a:p>
          <a:p>
            <a:pPr marL="285750" indent="-285750">
              <a:buFontTx/>
              <a:buChar char="-"/>
            </a:pPr>
            <a:r>
              <a:rPr lang="es-ES" dirty="0">
                <a:solidFill>
                  <a:schemeClr val="tx1"/>
                </a:solidFill>
                <a:latin typeface="Times" pitchFamily="2" charset="0"/>
              </a:rPr>
              <a:t>Estenosis aórtica</a:t>
            </a:r>
          </a:p>
          <a:p>
            <a:pPr marL="285750" indent="-285750">
              <a:buFontTx/>
              <a:buChar char="-"/>
            </a:pPr>
            <a:r>
              <a:rPr lang="es-ES" dirty="0">
                <a:solidFill>
                  <a:schemeClr val="tx1"/>
                </a:solidFill>
                <a:latin typeface="Times" pitchFamily="2" charset="0"/>
              </a:rPr>
              <a:t>Anomalías en la válvula mitral</a:t>
            </a:r>
          </a:p>
          <a:p>
            <a:pPr marL="285750" indent="-285750">
              <a:buFontTx/>
              <a:buChar char="-"/>
            </a:pPr>
            <a:r>
              <a:rPr lang="es-ES" dirty="0">
                <a:solidFill>
                  <a:schemeClr val="tx1"/>
                </a:solidFill>
                <a:effectLst/>
                <a:latin typeface="Times" pitchFamily="2" charset="0"/>
              </a:rPr>
              <a:t>Hi</a:t>
            </a:r>
            <a:r>
              <a:rPr lang="es-ES" dirty="0">
                <a:solidFill>
                  <a:schemeClr val="tx1"/>
                </a:solidFill>
                <a:latin typeface="Times" pitchFamily="2" charset="0"/>
              </a:rPr>
              <a:t>poplasia de ventrículo izquierdo</a:t>
            </a:r>
            <a:endParaRPr lang="es-ES" dirty="0">
              <a:solidFill>
                <a:schemeClr val="tx1"/>
              </a:solidFill>
              <a:effectLst/>
              <a:latin typeface="Times" pitchFamily="2" charset="0"/>
            </a:endParaRPr>
          </a:p>
          <a:p>
            <a:endParaRPr lang="es-ES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CAE2C445-A1EE-E24F-BFE3-4577D0AD6FB6}"/>
              </a:ext>
            </a:extLst>
          </p:cNvPr>
          <p:cNvSpPr txBox="1"/>
          <p:nvPr/>
        </p:nvSpPr>
        <p:spPr>
          <a:xfrm>
            <a:off x="5585076" y="4126353"/>
            <a:ext cx="461772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000" i="1" dirty="0" err="1">
                <a:effectLst/>
                <a:latin typeface="Helvetica" pitchFamily="2" charset="0"/>
              </a:rPr>
              <a:t>European</a:t>
            </a:r>
            <a:r>
              <a:rPr lang="es-ES" sz="1000" i="1" dirty="0">
                <a:effectLst/>
                <a:latin typeface="Helvetica" pitchFamily="2" charset="0"/>
              </a:rPr>
              <a:t> </a:t>
            </a:r>
            <a:r>
              <a:rPr lang="es-ES" sz="1000" i="1" dirty="0" err="1">
                <a:effectLst/>
                <a:latin typeface="Helvetica" pitchFamily="2" charset="0"/>
              </a:rPr>
              <a:t>Journal</a:t>
            </a:r>
            <a:r>
              <a:rPr lang="es-ES" sz="1000" i="1" dirty="0">
                <a:effectLst/>
                <a:latin typeface="Helvetica" pitchFamily="2" charset="0"/>
              </a:rPr>
              <a:t> of </a:t>
            </a:r>
            <a:r>
              <a:rPr lang="es-ES" sz="1000" i="1" dirty="0" err="1">
                <a:effectLst/>
                <a:latin typeface="Helvetica" pitchFamily="2" charset="0"/>
              </a:rPr>
              <a:t>Endocrinology</a:t>
            </a:r>
            <a:r>
              <a:rPr lang="es-ES" sz="1000" dirty="0">
                <a:effectLst/>
                <a:latin typeface="Helvetica" pitchFamily="2" charset="0"/>
              </a:rPr>
              <a:t>, 2024, Vol. 190, No. 6 </a:t>
            </a:r>
          </a:p>
        </p:txBody>
      </p:sp>
    </p:spTree>
    <p:extLst>
      <p:ext uri="{BB962C8B-B14F-4D97-AF65-F5344CB8AC3E}">
        <p14:creationId xmlns:p14="http://schemas.microsoft.com/office/powerpoint/2010/main" val="3132966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901A2703-C347-8F3C-8980-6A23D9D950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5440" y="1483625"/>
            <a:ext cx="6532032" cy="2176250"/>
          </a:xfrm>
        </p:spPr>
        <p:txBody>
          <a:bodyPr/>
          <a:lstStyle/>
          <a:p>
            <a:pPr algn="just"/>
            <a:r>
              <a:rPr lang="es-ES" sz="2000" dirty="0">
                <a:solidFill>
                  <a:schemeClr val="tx1"/>
                </a:solidFill>
              </a:rPr>
              <a:t>Como única característica clínica: </a:t>
            </a:r>
          </a:p>
          <a:p>
            <a:pPr marL="285750" indent="-285750" algn="just">
              <a:buFontTx/>
              <a:buChar char="-"/>
            </a:pPr>
            <a:r>
              <a:rPr lang="es-ES" sz="1800" dirty="0">
                <a:solidFill>
                  <a:schemeClr val="tx1"/>
                </a:solidFill>
              </a:rPr>
              <a:t>Fisuras palpebrales inclinadas hacia abajo</a:t>
            </a:r>
          </a:p>
          <a:p>
            <a:pPr marL="285750" indent="-285750" algn="just">
              <a:buFontTx/>
              <a:buChar char="-"/>
            </a:pPr>
            <a:r>
              <a:rPr lang="es-ES" dirty="0">
                <a:solidFill>
                  <a:schemeClr val="tx1"/>
                </a:solidFill>
              </a:rPr>
              <a:t>P</a:t>
            </a:r>
            <a:r>
              <a:rPr lang="es-ES" sz="1800" dirty="0">
                <a:solidFill>
                  <a:schemeClr val="tx1"/>
                </a:solidFill>
              </a:rPr>
              <a:t>liegues </a:t>
            </a:r>
            <a:r>
              <a:rPr lang="es-ES" sz="1800" dirty="0" err="1">
                <a:solidFill>
                  <a:schemeClr val="tx1"/>
                </a:solidFill>
              </a:rPr>
              <a:t>epicánticos</a:t>
            </a:r>
            <a:r>
              <a:rPr lang="es-ES" sz="1800" dirty="0">
                <a:solidFill>
                  <a:schemeClr val="tx1"/>
                </a:solidFill>
              </a:rPr>
              <a:t>;</a:t>
            </a:r>
          </a:p>
          <a:p>
            <a:pPr marL="285750" indent="-285750" algn="just">
              <a:buFontTx/>
              <a:buChar char="-"/>
            </a:pPr>
            <a:r>
              <a:rPr lang="es-ES" sz="1800" dirty="0">
                <a:solidFill>
                  <a:schemeClr val="tx1"/>
                </a:solidFill>
              </a:rPr>
              <a:t>Pabellón auricular de inserción baja</a:t>
            </a:r>
          </a:p>
          <a:p>
            <a:pPr marL="285750" indent="-285750" algn="just">
              <a:buFontTx/>
              <a:buChar char="-"/>
            </a:pPr>
            <a:r>
              <a:rPr lang="es-ES" dirty="0" err="1">
                <a:solidFill>
                  <a:schemeClr val="tx1"/>
                </a:solidFill>
              </a:rPr>
              <a:t>M</a:t>
            </a:r>
            <a:r>
              <a:rPr lang="es-ES" sz="1800" dirty="0" err="1">
                <a:solidFill>
                  <a:schemeClr val="tx1"/>
                </a:solidFill>
              </a:rPr>
              <a:t>icrognatia</a:t>
            </a:r>
            <a:r>
              <a:rPr lang="es-ES" sz="1800" dirty="0">
                <a:solidFill>
                  <a:schemeClr val="tx1"/>
                </a:solidFill>
              </a:rPr>
              <a:t> </a:t>
            </a:r>
          </a:p>
          <a:p>
            <a:pPr marL="285750" indent="-285750" algn="just">
              <a:buFontTx/>
              <a:buChar char="-"/>
            </a:pPr>
            <a:r>
              <a:rPr lang="es-ES" sz="1800" dirty="0">
                <a:solidFill>
                  <a:schemeClr val="tx1"/>
                </a:solidFill>
              </a:rPr>
              <a:t>Paladar estrecho</a:t>
            </a:r>
          </a:p>
          <a:p>
            <a:pPr marL="285750" indent="-285750" algn="just">
              <a:buFontTx/>
              <a:buChar char="-"/>
            </a:pPr>
            <a:r>
              <a:rPr lang="es-ES" sz="1800" dirty="0">
                <a:solidFill>
                  <a:schemeClr val="tx1"/>
                </a:solidFill>
              </a:rPr>
              <a:t>Cuello corto y ancho</a:t>
            </a:r>
          </a:p>
          <a:p>
            <a:pPr marL="285750" indent="-285750" algn="just">
              <a:buFontTx/>
              <a:buChar char="-"/>
            </a:pPr>
            <a:r>
              <a:rPr lang="es-ES" dirty="0">
                <a:solidFill>
                  <a:schemeClr val="tx1"/>
                </a:solidFill>
              </a:rPr>
              <a:t>M</a:t>
            </a:r>
            <a:r>
              <a:rPr lang="es-ES" sz="1800" dirty="0">
                <a:solidFill>
                  <a:schemeClr val="tx1"/>
                </a:solidFill>
              </a:rPr>
              <a:t>embranas </a:t>
            </a:r>
            <a:r>
              <a:rPr lang="es-ES" dirty="0">
                <a:solidFill>
                  <a:schemeClr val="tx1"/>
                </a:solidFill>
              </a:rPr>
              <a:t>en </a:t>
            </a:r>
            <a:r>
              <a:rPr lang="es-ES" sz="1800" dirty="0">
                <a:solidFill>
                  <a:schemeClr val="tx1"/>
                </a:solidFill>
              </a:rPr>
              <a:t>el cuello.</a:t>
            </a:r>
          </a:p>
          <a:p>
            <a:pPr algn="just"/>
            <a:endParaRPr lang="es-ES" sz="1400" dirty="0">
              <a:solidFill>
                <a:schemeClr val="tx1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4669958" y="4414118"/>
            <a:ext cx="915118" cy="666786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168" y="4372574"/>
            <a:ext cx="1883827" cy="749873"/>
          </a:xfrm>
          <a:prstGeom prst="rect">
            <a:avLst/>
          </a:prstGeom>
        </p:spPr>
      </p:pic>
      <p:sp>
        <p:nvSpPr>
          <p:cNvPr id="8" name="Título 5">
            <a:extLst>
              <a:ext uri="{FF2B5EF4-FFF2-40B4-BE49-F238E27FC236}">
                <a16:creationId xmlns:a16="http://schemas.microsoft.com/office/drawing/2014/main" id="{C0251F0B-E76B-5946-8B53-87E7A4133657}"/>
              </a:ext>
            </a:extLst>
          </p:cNvPr>
          <p:cNvSpPr txBox="1">
            <a:spLocks/>
          </p:cNvSpPr>
          <p:nvPr/>
        </p:nvSpPr>
        <p:spPr>
          <a:xfrm>
            <a:off x="345440" y="290043"/>
            <a:ext cx="8036559" cy="923433"/>
          </a:xfrm>
          <a:prstGeom prst="rect">
            <a:avLst/>
          </a:prstGeom>
        </p:spPr>
        <p:txBody>
          <a:bodyPr anchor="b"/>
          <a:lstStyle>
            <a:lvl1pPr algn="ctr" defTabSz="342900" rtl="0" eaLnBrk="1" latinLnBrk="0" hangingPunct="1"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2800" dirty="0">
                <a:solidFill>
                  <a:srgbClr val="FF0000"/>
                </a:solidFill>
              </a:rPr>
              <a:t>Indicación de pruebas genéticas para diagnosticar el ST</a:t>
            </a:r>
          </a:p>
        </p:txBody>
      </p:sp>
      <p:pic>
        <p:nvPicPr>
          <p:cNvPr id="2050" name="Picture 2" descr="palpebral-slant">
            <a:extLst>
              <a:ext uri="{FF2B5EF4-FFF2-40B4-BE49-F238E27FC236}">
                <a16:creationId xmlns:a16="http://schemas.microsoft.com/office/drawing/2014/main" id="{9D4F9C69-FAAE-1343-9703-91AF4A9AAB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069408"/>
            <a:ext cx="3863830" cy="1607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Epicanthus | definition of epicanthus by Medical dictionary">
            <a:extLst>
              <a:ext uri="{FF2B5EF4-FFF2-40B4-BE49-F238E27FC236}">
                <a16:creationId xmlns:a16="http://schemas.microsoft.com/office/drawing/2014/main" id="{71983BBF-D888-C443-A041-1362B06FF6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9970" y="827015"/>
            <a:ext cx="3755459" cy="3034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PatEdu.com : Turner Syndrome">
            <a:extLst>
              <a:ext uri="{FF2B5EF4-FFF2-40B4-BE49-F238E27FC236}">
                <a16:creationId xmlns:a16="http://schemas.microsoft.com/office/drawing/2014/main" id="{EAF0F398-63BF-E348-BE2C-A6EDD1F763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95" t="30037" r="22247" b="32083"/>
          <a:stretch/>
        </p:blipFill>
        <p:spPr bwMode="auto">
          <a:xfrm>
            <a:off x="5065532" y="1869810"/>
            <a:ext cx="2605689" cy="2449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Otorrinoweb.com - MICROGNATIA">
            <a:extLst>
              <a:ext uri="{FF2B5EF4-FFF2-40B4-BE49-F238E27FC236}">
                <a16:creationId xmlns:a16="http://schemas.microsoft.com/office/drawing/2014/main" id="{B44A16F4-F144-7C4F-B70F-4DD1C0F92D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7065" y="2299624"/>
            <a:ext cx="2931728" cy="1905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>
            <a:extLst>
              <a:ext uri="{FF2B5EF4-FFF2-40B4-BE49-F238E27FC236}">
                <a16:creationId xmlns:a16="http://schemas.microsoft.com/office/drawing/2014/main" id="{6B166B83-BA5C-A340-ABCF-32CEAFA296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091"/>
          <a:stretch/>
        </p:blipFill>
        <p:spPr bwMode="auto">
          <a:xfrm>
            <a:off x="5289969" y="1862831"/>
            <a:ext cx="2857500" cy="2340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Sindrome de Turner - CASA PEDIÁTRICA">
            <a:extLst>
              <a:ext uri="{FF2B5EF4-FFF2-40B4-BE49-F238E27FC236}">
                <a16:creationId xmlns:a16="http://schemas.microsoft.com/office/drawing/2014/main" id="{6D41E61D-FA28-1F4D-B88A-D64FC2A853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13"/>
          <a:stretch/>
        </p:blipFill>
        <p:spPr bwMode="auto">
          <a:xfrm>
            <a:off x="4456251" y="2287057"/>
            <a:ext cx="3505200" cy="1965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Paciente femenino presenta cuello alado característico del síndrome de... |  Download Scientific Diagram">
            <a:extLst>
              <a:ext uri="{FF2B5EF4-FFF2-40B4-BE49-F238E27FC236}">
                <a16:creationId xmlns:a16="http://schemas.microsoft.com/office/drawing/2014/main" id="{DE2AD01C-397E-8045-A398-BD24413031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908"/>
          <a:stretch/>
        </p:blipFill>
        <p:spPr bwMode="auto">
          <a:xfrm>
            <a:off x="4467501" y="2819228"/>
            <a:ext cx="4155631" cy="1398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8B25537F-94F4-B644-AD82-0CEFA375EBCB}"/>
              </a:ext>
            </a:extLst>
          </p:cNvPr>
          <p:cNvSpPr txBox="1"/>
          <p:nvPr/>
        </p:nvSpPr>
        <p:spPr>
          <a:xfrm>
            <a:off x="215154" y="4094703"/>
            <a:ext cx="461772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000" i="1" dirty="0" err="1">
                <a:effectLst/>
                <a:latin typeface="Helvetica" pitchFamily="2" charset="0"/>
              </a:rPr>
              <a:t>European</a:t>
            </a:r>
            <a:r>
              <a:rPr lang="es-ES" sz="1000" i="1" dirty="0">
                <a:effectLst/>
                <a:latin typeface="Helvetica" pitchFamily="2" charset="0"/>
              </a:rPr>
              <a:t> </a:t>
            </a:r>
            <a:r>
              <a:rPr lang="es-ES" sz="1000" i="1" dirty="0" err="1">
                <a:effectLst/>
                <a:latin typeface="Helvetica" pitchFamily="2" charset="0"/>
              </a:rPr>
              <a:t>Journal</a:t>
            </a:r>
            <a:r>
              <a:rPr lang="es-ES" sz="1000" i="1" dirty="0">
                <a:effectLst/>
                <a:latin typeface="Helvetica" pitchFamily="2" charset="0"/>
              </a:rPr>
              <a:t> of </a:t>
            </a:r>
            <a:r>
              <a:rPr lang="es-ES" sz="1000" i="1" dirty="0" err="1">
                <a:effectLst/>
                <a:latin typeface="Helvetica" pitchFamily="2" charset="0"/>
              </a:rPr>
              <a:t>Endocrinology</a:t>
            </a:r>
            <a:r>
              <a:rPr lang="es-ES" sz="1000" dirty="0">
                <a:effectLst/>
                <a:latin typeface="Helvetica" pitchFamily="2" charset="0"/>
              </a:rPr>
              <a:t>, 2024, Vol. 190, No. 6 </a:t>
            </a:r>
          </a:p>
        </p:txBody>
      </p:sp>
    </p:spTree>
    <p:extLst>
      <p:ext uri="{BB962C8B-B14F-4D97-AF65-F5344CB8AC3E}">
        <p14:creationId xmlns:p14="http://schemas.microsoft.com/office/powerpoint/2010/main" val="2064969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8195352F-72E4-A14B-86AA-91AF0CF15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l"/>
            <a:r>
              <a:rPr lang="es-ES" dirty="0">
                <a:solidFill>
                  <a:srgbClr val="FF0000"/>
                </a:solidFill>
              </a:rPr>
              <a:t>Sospecha: características fenotípicas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4850" y="4382826"/>
            <a:ext cx="1026195" cy="752323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338" y="4393627"/>
            <a:ext cx="1883827" cy="74987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9FA37C4-453D-3B49-AEB6-3501133B03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1593C85C-51F0-264E-A783-490D16C3F24F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 bwMode="auto">
          <a:xfrm>
            <a:off x="339892" y="1390984"/>
            <a:ext cx="7416030" cy="2539157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21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/>
                <a:cs typeface="Arial" panose="020B0604020202020204" pitchFamily="34" charset="0"/>
              </a:rPr>
              <a:t>Al menos dos de los siguientes:</a:t>
            </a:r>
          </a:p>
          <a:p>
            <a:pPr defTabSz="914400"/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/>
                <a:cs typeface="Arial" panose="020B0604020202020204" pitchFamily="34" charset="0"/>
              </a:rPr>
              <a:t>Anomalía renal (herradura, ausencia o hipoplasia) </a:t>
            </a:r>
          </a:p>
          <a:p>
            <a:pPr defTabSz="914400"/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/>
                <a:cs typeface="Arial" panose="020B0604020202020204" pitchFamily="34" charset="0"/>
              </a:rPr>
              <a:t>Deformidad de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inherit"/>
                <a:cs typeface="Arial" panose="020B0604020202020204" pitchFamily="34" charset="0"/>
              </a:rPr>
              <a:t>Madelung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/>
                <a:cs typeface="Arial" panose="020B0604020202020204" pitchFamily="34" charset="0"/>
              </a:rPr>
              <a:t> </a:t>
            </a:r>
          </a:p>
          <a:p>
            <a:pPr defTabSz="914400"/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/>
                <a:cs typeface="Arial" panose="020B0604020202020204" pitchFamily="34" charset="0"/>
              </a:rPr>
              <a:t>Problemas neuropsicológicos y/o psiquiátricos </a:t>
            </a:r>
          </a:p>
          <a:p>
            <a:pPr defTabSz="914400"/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/>
                <a:cs typeface="Arial" panose="020B0604020202020204" pitchFamily="34" charset="0"/>
              </a:rPr>
              <a:t>Múltiples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inherit"/>
                <a:cs typeface="Arial" panose="020B0604020202020204" pitchFamily="34" charset="0"/>
              </a:rPr>
              <a:t>nevus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/>
                <a:cs typeface="Arial" panose="020B0604020202020204" pitchFamily="34" charset="0"/>
              </a:rPr>
              <a:t> típicos o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inherit"/>
                <a:cs typeface="Arial" panose="020B0604020202020204" pitchFamily="34" charset="0"/>
              </a:rPr>
              <a:t>melanocíticos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/>
                <a:cs typeface="Arial" panose="020B0604020202020204" pitchFamily="34" charset="0"/>
              </a:rPr>
              <a:t> </a:t>
            </a:r>
          </a:p>
          <a:p>
            <a:pPr defTabSz="914400"/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/>
                <a:cs typeface="Arial" panose="020B0604020202020204" pitchFamily="34" charset="0"/>
              </a:rPr>
              <a:t>Uñas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inherit"/>
                <a:cs typeface="Arial" panose="020B0604020202020204" pitchFamily="34" charset="0"/>
              </a:rPr>
              <a:t>displásicas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/>
                <a:cs typeface="Arial" panose="020B0604020202020204" pitchFamily="34" charset="0"/>
              </a:rPr>
              <a:t> o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inherit"/>
                <a:cs typeface="Arial" panose="020B0604020202020204" pitchFamily="34" charset="0"/>
              </a:rPr>
              <a:t>hiperconvexas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/>
                <a:cs typeface="Arial" panose="020B0604020202020204" pitchFamily="34" charset="0"/>
              </a:rPr>
              <a:t> </a:t>
            </a:r>
          </a:p>
          <a:p>
            <a:pPr defTabSz="914400"/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/>
                <a:cs typeface="Arial" panose="020B0604020202020204" pitchFamily="34" charset="0"/>
              </a:rPr>
              <a:t>Otros defectos cardíacos congénitos </a:t>
            </a:r>
          </a:p>
          <a:p>
            <a:pPr defTabSz="914400"/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/>
                <a:cs typeface="Arial" panose="020B0604020202020204" pitchFamily="34" charset="0"/>
              </a:rPr>
              <a:t>Pérdida de audición &lt; 40 años de edad junto con baja estatura</a:t>
            </a:r>
            <a:b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es-ES" alt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2" name="Picture 4" descr="Deformidad de Madelung">
            <a:extLst>
              <a:ext uri="{FF2B5EF4-FFF2-40B4-BE49-F238E27FC236}">
                <a16:creationId xmlns:a16="http://schemas.microsoft.com/office/drawing/2014/main" id="{29FA4632-B346-9140-9231-1D49D35619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4535" y="367099"/>
            <a:ext cx="1455449" cy="194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Alteraciones del pelo y de las uñas | Pediatría integral">
            <a:extLst>
              <a:ext uri="{FF2B5EF4-FFF2-40B4-BE49-F238E27FC236}">
                <a16:creationId xmlns:a16="http://schemas.microsoft.com/office/drawing/2014/main" id="{E0855663-6ED3-CA45-A71B-B7A7585035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2184" y="1984161"/>
            <a:ext cx="1803738" cy="1352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Nevos pigmentarios - ScienceDirect">
            <a:extLst>
              <a:ext uri="{FF2B5EF4-FFF2-40B4-BE49-F238E27FC236}">
                <a16:creationId xmlns:a16="http://schemas.microsoft.com/office/drawing/2014/main" id="{FA9C1B3B-7E3D-184E-9A0E-DDD3C3C3A4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0262" y="3148816"/>
            <a:ext cx="1803738" cy="1200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Alteraciones del pelo y de las uñas | Pediatría integral">
            <a:extLst>
              <a:ext uri="{FF2B5EF4-FFF2-40B4-BE49-F238E27FC236}">
                <a16:creationId xmlns:a16="http://schemas.microsoft.com/office/drawing/2014/main" id="{27E652A7-C2DC-2C4E-B003-22FA09E121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2184" y="1895348"/>
            <a:ext cx="1803738" cy="1352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AA76F35E-8F0B-F940-BD73-662EBD56C015}"/>
              </a:ext>
            </a:extLst>
          </p:cNvPr>
          <p:cNvSpPr txBox="1"/>
          <p:nvPr/>
        </p:nvSpPr>
        <p:spPr>
          <a:xfrm>
            <a:off x="159636" y="4101448"/>
            <a:ext cx="461772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000" i="1" dirty="0" err="1">
                <a:effectLst/>
                <a:latin typeface="Helvetica" pitchFamily="2" charset="0"/>
              </a:rPr>
              <a:t>European</a:t>
            </a:r>
            <a:r>
              <a:rPr lang="es-ES" sz="1000" i="1" dirty="0">
                <a:effectLst/>
                <a:latin typeface="Helvetica" pitchFamily="2" charset="0"/>
              </a:rPr>
              <a:t> </a:t>
            </a:r>
            <a:r>
              <a:rPr lang="es-ES" sz="1000" i="1" dirty="0" err="1">
                <a:effectLst/>
                <a:latin typeface="Helvetica" pitchFamily="2" charset="0"/>
              </a:rPr>
              <a:t>Journal</a:t>
            </a:r>
            <a:r>
              <a:rPr lang="es-ES" sz="1000" i="1" dirty="0">
                <a:effectLst/>
                <a:latin typeface="Helvetica" pitchFamily="2" charset="0"/>
              </a:rPr>
              <a:t> of </a:t>
            </a:r>
            <a:r>
              <a:rPr lang="es-ES" sz="1000" i="1" dirty="0" err="1">
                <a:effectLst/>
                <a:latin typeface="Helvetica" pitchFamily="2" charset="0"/>
              </a:rPr>
              <a:t>Endocrinology</a:t>
            </a:r>
            <a:r>
              <a:rPr lang="es-ES" sz="1000" dirty="0">
                <a:effectLst/>
                <a:latin typeface="Helvetica" pitchFamily="2" charset="0"/>
              </a:rPr>
              <a:t>, 2024, Vol. 190, No. 6 </a:t>
            </a:r>
          </a:p>
        </p:txBody>
      </p:sp>
    </p:spTree>
    <p:extLst>
      <p:ext uri="{BB962C8B-B14F-4D97-AF65-F5344CB8AC3E}">
        <p14:creationId xmlns:p14="http://schemas.microsoft.com/office/powerpoint/2010/main" val="12476224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761F4F-9F22-9D3C-C2C1-95A77F675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892" y="154457"/>
            <a:ext cx="8464216" cy="656299"/>
          </a:xfrm>
        </p:spPr>
        <p:txBody>
          <a:bodyPr/>
          <a:lstStyle/>
          <a:p>
            <a:pPr algn="l"/>
            <a:r>
              <a:rPr lang="es-ES" dirty="0">
                <a:solidFill>
                  <a:srgbClr val="FF0000"/>
                </a:solidFill>
              </a:rPr>
              <a:t>Diagnóstico: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FD77BFE-F066-1710-5F38-645EB6CD6D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9892" y="1130271"/>
            <a:ext cx="8007016" cy="3474384"/>
          </a:xfrm>
        </p:spPr>
        <p:txBody>
          <a:bodyPr/>
          <a:lstStyle/>
          <a:p>
            <a:r>
              <a:rPr lang="es-ES" sz="1700" b="1" dirty="0"/>
              <a:t>Cariotipo: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4362" y="4436897"/>
            <a:ext cx="881508" cy="64625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015" y="4393146"/>
            <a:ext cx="1886303" cy="750353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17B9740-A7B4-9D4E-8C16-2FCE51A7A6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4110" y="961099"/>
            <a:ext cx="5135780" cy="3088331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C94D528D-24E0-B243-9729-FEAA0B6FDFFA}"/>
              </a:ext>
            </a:extLst>
          </p:cNvPr>
          <p:cNvSpPr txBox="1"/>
          <p:nvPr/>
        </p:nvSpPr>
        <p:spPr>
          <a:xfrm>
            <a:off x="5585076" y="4126353"/>
            <a:ext cx="461772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000" i="1" dirty="0" err="1">
                <a:effectLst/>
                <a:latin typeface="Helvetica" pitchFamily="2" charset="0"/>
              </a:rPr>
              <a:t>European</a:t>
            </a:r>
            <a:r>
              <a:rPr lang="es-ES" sz="1000" i="1" dirty="0">
                <a:effectLst/>
                <a:latin typeface="Helvetica" pitchFamily="2" charset="0"/>
              </a:rPr>
              <a:t> </a:t>
            </a:r>
            <a:r>
              <a:rPr lang="es-ES" sz="1000" i="1" dirty="0" err="1">
                <a:effectLst/>
                <a:latin typeface="Helvetica" pitchFamily="2" charset="0"/>
              </a:rPr>
              <a:t>Journal</a:t>
            </a:r>
            <a:r>
              <a:rPr lang="es-ES" sz="1000" i="1" dirty="0">
                <a:effectLst/>
                <a:latin typeface="Helvetica" pitchFamily="2" charset="0"/>
              </a:rPr>
              <a:t> of </a:t>
            </a:r>
            <a:r>
              <a:rPr lang="es-ES" sz="1000" i="1" dirty="0" err="1">
                <a:effectLst/>
                <a:latin typeface="Helvetica" pitchFamily="2" charset="0"/>
              </a:rPr>
              <a:t>Endocrinology</a:t>
            </a:r>
            <a:r>
              <a:rPr lang="es-ES" sz="1000" dirty="0">
                <a:effectLst/>
                <a:latin typeface="Helvetica" pitchFamily="2" charset="0"/>
              </a:rPr>
              <a:t>, 2024, Vol. 190, No. 6 </a:t>
            </a:r>
          </a:p>
        </p:txBody>
      </p:sp>
    </p:spTree>
    <p:extLst>
      <p:ext uri="{BB962C8B-B14F-4D97-AF65-F5344CB8AC3E}">
        <p14:creationId xmlns:p14="http://schemas.microsoft.com/office/powerpoint/2010/main" val="22424842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761F4F-9F22-9D3C-C2C1-95A77F675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892" y="1714500"/>
            <a:ext cx="8464216" cy="656299"/>
          </a:xfrm>
        </p:spPr>
        <p:txBody>
          <a:bodyPr/>
          <a:lstStyle/>
          <a:p>
            <a:r>
              <a:rPr lang="es-ES" sz="3600" dirty="0">
                <a:solidFill>
                  <a:srgbClr val="FF0000"/>
                </a:solidFill>
              </a:rPr>
              <a:t>Transición desde la edad pediátrica a la edad adulta</a:t>
            </a:r>
            <a:br>
              <a:rPr lang="es-ES" sz="3600" dirty="0">
                <a:solidFill>
                  <a:srgbClr val="FF0000"/>
                </a:solidFill>
              </a:rPr>
            </a:br>
            <a:endParaRPr lang="es-ES" sz="3600" dirty="0">
              <a:solidFill>
                <a:srgbClr val="FF0000"/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4362" y="4436897"/>
            <a:ext cx="881508" cy="64625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015" y="4393146"/>
            <a:ext cx="1886303" cy="750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8377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4362" y="4436897"/>
            <a:ext cx="881508" cy="64625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015" y="4393146"/>
            <a:ext cx="1886303" cy="750353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423ABADA-4479-C945-88DA-3655AEAB9E56}"/>
              </a:ext>
            </a:extLst>
          </p:cNvPr>
          <p:cNvSpPr txBox="1"/>
          <p:nvPr/>
        </p:nvSpPr>
        <p:spPr>
          <a:xfrm>
            <a:off x="339892" y="1532835"/>
            <a:ext cx="8464216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dirty="0"/>
              <a:t>El proceso comienza con una </a:t>
            </a:r>
            <a:r>
              <a:rPr lang="es-ES" sz="2000" u="sng" dirty="0"/>
              <a:t>introducción</a:t>
            </a:r>
            <a:r>
              <a:rPr lang="es-ES" sz="2000" dirty="0"/>
              <a:t> del plan de transición.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u="sng" dirty="0"/>
              <a:t>Seguimiento</a:t>
            </a:r>
            <a:r>
              <a:rPr lang="es-ES" sz="2000" dirty="0"/>
              <a:t> del progreso durante la transición.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u="sng" dirty="0"/>
              <a:t>Evaluaciones de la preparación</a:t>
            </a:r>
            <a:r>
              <a:rPr lang="es-ES" sz="2000" dirty="0"/>
              <a:t> para la transición.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u="sng" dirty="0"/>
              <a:t>Define pasos específicos </a:t>
            </a:r>
            <a:r>
              <a:rPr lang="es-ES" sz="2000" dirty="0"/>
              <a:t>hacia la transición, la </a:t>
            </a:r>
            <a:r>
              <a:rPr lang="es-ES" sz="2000" u="sng" dirty="0"/>
              <a:t>finalización</a:t>
            </a:r>
            <a:r>
              <a:rPr lang="es-ES" sz="2000" dirty="0"/>
              <a:t> de la transferencia y la confirmación de la finalización/</a:t>
            </a:r>
            <a:r>
              <a:rPr lang="es-ES" sz="2000" u="sng" dirty="0"/>
              <a:t>éxito</a:t>
            </a:r>
            <a:r>
              <a:rPr lang="es-ES" sz="2000" dirty="0"/>
              <a:t> de la transición.</a:t>
            </a: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36D3F6B3-B7B8-CF4A-8385-B2437CF312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254" y="368300"/>
            <a:ext cx="8464216" cy="656299"/>
          </a:xfrm>
        </p:spPr>
        <p:txBody>
          <a:bodyPr/>
          <a:lstStyle/>
          <a:p>
            <a:r>
              <a:rPr lang="es-ES" sz="2800" dirty="0">
                <a:solidFill>
                  <a:srgbClr val="FF0000"/>
                </a:solidFill>
              </a:rPr>
              <a:t>Transición desde la edad pediátrica a la edad adulta</a:t>
            </a:r>
            <a:br>
              <a:rPr lang="es-ES" sz="2800" dirty="0">
                <a:solidFill>
                  <a:srgbClr val="FF0000"/>
                </a:solidFill>
              </a:rPr>
            </a:br>
            <a:endParaRPr lang="es-ES" sz="2800" dirty="0">
              <a:solidFill>
                <a:srgbClr val="FF0000"/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2A3FCE9A-D23B-0B40-AF69-3548A7A405C1}"/>
              </a:ext>
            </a:extLst>
          </p:cNvPr>
          <p:cNvSpPr txBox="1"/>
          <p:nvPr/>
        </p:nvSpPr>
        <p:spPr>
          <a:xfrm>
            <a:off x="5585076" y="4126353"/>
            <a:ext cx="461772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000" i="1" dirty="0" err="1">
                <a:effectLst/>
                <a:latin typeface="Helvetica" pitchFamily="2" charset="0"/>
              </a:rPr>
              <a:t>European</a:t>
            </a:r>
            <a:r>
              <a:rPr lang="es-ES" sz="1000" i="1" dirty="0">
                <a:effectLst/>
                <a:latin typeface="Helvetica" pitchFamily="2" charset="0"/>
              </a:rPr>
              <a:t> </a:t>
            </a:r>
            <a:r>
              <a:rPr lang="es-ES" sz="1000" i="1" dirty="0" err="1">
                <a:effectLst/>
                <a:latin typeface="Helvetica" pitchFamily="2" charset="0"/>
              </a:rPr>
              <a:t>Journal</a:t>
            </a:r>
            <a:r>
              <a:rPr lang="es-ES" sz="1000" i="1" dirty="0">
                <a:effectLst/>
                <a:latin typeface="Helvetica" pitchFamily="2" charset="0"/>
              </a:rPr>
              <a:t> of </a:t>
            </a:r>
            <a:r>
              <a:rPr lang="es-ES" sz="1000" i="1" dirty="0" err="1">
                <a:effectLst/>
                <a:latin typeface="Helvetica" pitchFamily="2" charset="0"/>
              </a:rPr>
              <a:t>Endocrinology</a:t>
            </a:r>
            <a:r>
              <a:rPr lang="es-ES" sz="1000" dirty="0">
                <a:effectLst/>
                <a:latin typeface="Helvetica" pitchFamily="2" charset="0"/>
              </a:rPr>
              <a:t>, 2024, Vol. 190, No. 6 </a:t>
            </a:r>
          </a:p>
        </p:txBody>
      </p:sp>
    </p:spTree>
    <p:extLst>
      <p:ext uri="{BB962C8B-B14F-4D97-AF65-F5344CB8AC3E}">
        <p14:creationId xmlns:p14="http://schemas.microsoft.com/office/powerpoint/2010/main" val="1254242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761F4F-9F22-9D3C-C2C1-95A77F675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254" y="368300"/>
            <a:ext cx="8464216" cy="656299"/>
          </a:xfrm>
        </p:spPr>
        <p:txBody>
          <a:bodyPr/>
          <a:lstStyle/>
          <a:p>
            <a:r>
              <a:rPr lang="es-ES" sz="2800" dirty="0">
                <a:solidFill>
                  <a:srgbClr val="FF0000"/>
                </a:solidFill>
              </a:rPr>
              <a:t>Transición desde la edad pediátrica a la edad adulta</a:t>
            </a:r>
            <a:br>
              <a:rPr lang="es-ES" sz="2800" dirty="0">
                <a:solidFill>
                  <a:srgbClr val="FF0000"/>
                </a:solidFill>
              </a:rPr>
            </a:br>
            <a:endParaRPr lang="es-ES" sz="2800" dirty="0">
              <a:solidFill>
                <a:srgbClr val="FF0000"/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4362" y="4436897"/>
            <a:ext cx="881508" cy="64625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015" y="4393146"/>
            <a:ext cx="1886303" cy="750353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B2A851D2-3B31-A44E-B55F-C86C7601E3D9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 bwMode="auto">
          <a:xfrm>
            <a:off x="339892" y="1367901"/>
            <a:ext cx="8464216" cy="2585323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algn="ctr" defTabSz="914400">
              <a:buNone/>
            </a:pPr>
            <a:endParaRPr lang="es-ES" altLang="es-ES" dirty="0">
              <a:solidFill>
                <a:srgbClr val="202124"/>
              </a:solidFill>
              <a:cs typeface="Arial" panose="020B0604020202020204" pitchFamily="34" charset="0"/>
            </a:endParaRPr>
          </a:p>
          <a:p>
            <a:pPr algn="ctr" defTabSz="914400"/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¿Cuándo?</a:t>
            </a:r>
          </a:p>
          <a:p>
            <a:pPr defTabSz="914400"/>
            <a:endParaRPr lang="es-ES" altLang="es-ES" dirty="0">
              <a:solidFill>
                <a:srgbClr val="202124"/>
              </a:solidFill>
              <a:cs typeface="Arial" panose="020B0604020202020204" pitchFamily="34" charset="0"/>
            </a:endParaRPr>
          </a:p>
          <a:p>
            <a:pPr algn="ctr" defTabSz="914400"/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¿A quién ?</a:t>
            </a:r>
          </a:p>
          <a:p>
            <a:pPr defTabSz="914400"/>
            <a:endParaRPr lang="es-ES" altLang="es-ES" dirty="0">
              <a:solidFill>
                <a:srgbClr val="202124"/>
              </a:solidFill>
              <a:cs typeface="Arial" panose="020B0604020202020204" pitchFamily="34" charset="0"/>
            </a:endParaRPr>
          </a:p>
          <a:p>
            <a:pPr algn="ctr" defTabSz="914400"/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¿Cómo?</a:t>
            </a:r>
          </a:p>
          <a:p>
            <a:pPr defTabSz="914400"/>
            <a:endParaRPr kumimoji="0" lang="es-ES" altLang="es-E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23844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761F4F-9F22-9D3C-C2C1-95A77F675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254" y="368300"/>
            <a:ext cx="8464216" cy="656299"/>
          </a:xfrm>
        </p:spPr>
        <p:txBody>
          <a:bodyPr/>
          <a:lstStyle/>
          <a:p>
            <a:r>
              <a:rPr lang="es-ES" sz="2800" dirty="0">
                <a:solidFill>
                  <a:srgbClr val="FF0000"/>
                </a:solidFill>
              </a:rPr>
              <a:t>Transición desde la edad pediátrica a la edad adulta: </a:t>
            </a:r>
            <a:r>
              <a:rPr kumimoji="0" lang="es-ES" altLang="es-ES" sz="2400" b="1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¿Cuándo?</a:t>
            </a:r>
            <a:b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ES" sz="2800" dirty="0">
                <a:solidFill>
                  <a:srgbClr val="FF0000"/>
                </a:solidFill>
              </a:rPr>
            </a:br>
            <a:endParaRPr lang="es-ES" sz="2800" dirty="0">
              <a:solidFill>
                <a:srgbClr val="FF0000"/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4362" y="4436897"/>
            <a:ext cx="881508" cy="64625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015" y="4393146"/>
            <a:ext cx="1886303" cy="750353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B2A851D2-3B31-A44E-B55F-C86C7601E3D9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 bwMode="auto">
          <a:xfrm>
            <a:off x="412254" y="1472753"/>
            <a:ext cx="8464216" cy="276998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algn="ctr" defTabSz="914400">
              <a:buNone/>
            </a:pPr>
            <a:r>
              <a:rPr kumimoji="0" lang="es-ES" altLang="es-ES" sz="20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 partir de la adolescencia temprana.</a:t>
            </a:r>
          </a:p>
          <a:p>
            <a:pPr marL="0" indent="0" algn="ctr" defTabSz="914400">
              <a:buNone/>
            </a:pPr>
            <a:endParaRPr lang="es-ES" altLang="es-ES" sz="2000" dirty="0"/>
          </a:p>
          <a:p>
            <a:pPr marL="0" indent="0" defTabSz="914400">
              <a:buNone/>
            </a:pPr>
            <a:r>
              <a:rPr kumimoji="0" lang="es-ES" altLang="es-E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Consideraciones en pacientes con síndrome de Turner:</a:t>
            </a:r>
          </a:p>
          <a:p>
            <a:pPr marL="0" indent="0" defTabSz="914400">
              <a:buNone/>
            </a:pPr>
            <a:endParaRPr kumimoji="0" lang="es-ES" altLang="es-E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defTabSz="914400"/>
            <a:r>
              <a:rPr lang="es-ES" sz="2000" dirty="0"/>
              <a:t>La transición puede retrasarse debido a diferencias cognitivas</a:t>
            </a:r>
          </a:p>
          <a:p>
            <a:pPr marL="0" indent="0" defTabSz="914400">
              <a:buNone/>
            </a:pPr>
            <a:endParaRPr lang="es-ES" sz="2000" dirty="0"/>
          </a:p>
          <a:p>
            <a:pPr defTabSz="914400"/>
            <a:r>
              <a:rPr lang="es-ES" sz="2000" dirty="0"/>
              <a:t>Escasez de profesionales especializados en  adultos con síndrome de Turner</a:t>
            </a:r>
          </a:p>
          <a:p>
            <a:pPr marL="0" indent="0" defTabSz="914400">
              <a:buNone/>
            </a:pPr>
            <a:endParaRPr kumimoji="0" lang="es-ES" altLang="es-E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BB2D2E8-BBA1-FC4A-A157-A142C4C1BC7C}"/>
              </a:ext>
            </a:extLst>
          </p:cNvPr>
          <p:cNvSpPr txBox="1"/>
          <p:nvPr/>
        </p:nvSpPr>
        <p:spPr>
          <a:xfrm>
            <a:off x="5585076" y="4126353"/>
            <a:ext cx="461772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000" i="1" dirty="0" err="1">
                <a:effectLst/>
                <a:latin typeface="Helvetica" pitchFamily="2" charset="0"/>
              </a:rPr>
              <a:t>European</a:t>
            </a:r>
            <a:r>
              <a:rPr lang="es-ES" sz="1000" i="1" dirty="0">
                <a:effectLst/>
                <a:latin typeface="Helvetica" pitchFamily="2" charset="0"/>
              </a:rPr>
              <a:t> </a:t>
            </a:r>
            <a:r>
              <a:rPr lang="es-ES" sz="1000" i="1" dirty="0" err="1">
                <a:effectLst/>
                <a:latin typeface="Helvetica" pitchFamily="2" charset="0"/>
              </a:rPr>
              <a:t>Journal</a:t>
            </a:r>
            <a:r>
              <a:rPr lang="es-ES" sz="1000" i="1" dirty="0">
                <a:effectLst/>
                <a:latin typeface="Helvetica" pitchFamily="2" charset="0"/>
              </a:rPr>
              <a:t> of </a:t>
            </a:r>
            <a:r>
              <a:rPr lang="es-ES" sz="1000" i="1" dirty="0" err="1">
                <a:effectLst/>
                <a:latin typeface="Helvetica" pitchFamily="2" charset="0"/>
              </a:rPr>
              <a:t>Endocrinology</a:t>
            </a:r>
            <a:r>
              <a:rPr lang="es-ES" sz="1000" dirty="0">
                <a:effectLst/>
                <a:latin typeface="Helvetica" pitchFamily="2" charset="0"/>
              </a:rPr>
              <a:t>, 2024, Vol. 190, No. 6 </a:t>
            </a:r>
          </a:p>
        </p:txBody>
      </p:sp>
    </p:spTree>
    <p:extLst>
      <p:ext uri="{BB962C8B-B14F-4D97-AF65-F5344CB8AC3E}">
        <p14:creationId xmlns:p14="http://schemas.microsoft.com/office/powerpoint/2010/main" val="38076429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761F4F-9F22-9D3C-C2C1-95A77F675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254" y="368300"/>
            <a:ext cx="8464216" cy="656299"/>
          </a:xfrm>
        </p:spPr>
        <p:txBody>
          <a:bodyPr/>
          <a:lstStyle/>
          <a:p>
            <a:r>
              <a:rPr lang="es-ES" sz="2800" dirty="0">
                <a:solidFill>
                  <a:srgbClr val="FF0000"/>
                </a:solidFill>
              </a:rPr>
              <a:t>Transición desde la edad pediátrica a la edad adulta: </a:t>
            </a:r>
            <a:r>
              <a:rPr kumimoji="0" lang="es-ES" altLang="es-ES" sz="2400" b="1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¿Cuándo?</a:t>
            </a:r>
            <a:b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ES" sz="2800" dirty="0">
                <a:solidFill>
                  <a:srgbClr val="FF0000"/>
                </a:solidFill>
              </a:rPr>
            </a:br>
            <a:endParaRPr lang="es-ES" sz="2800" dirty="0">
              <a:solidFill>
                <a:srgbClr val="FF0000"/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4362" y="4436897"/>
            <a:ext cx="881508" cy="64625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015" y="4393146"/>
            <a:ext cx="1886303" cy="750353"/>
          </a:xfrm>
          <a:prstGeom prst="rect">
            <a:avLst/>
          </a:prstGeom>
        </p:spPr>
      </p:pic>
      <p:sp>
        <p:nvSpPr>
          <p:cNvPr id="4" name="Rectángulo redondeado 3">
            <a:extLst>
              <a:ext uri="{FF2B5EF4-FFF2-40B4-BE49-F238E27FC236}">
                <a16:creationId xmlns:a16="http://schemas.microsoft.com/office/drawing/2014/main" id="{C15007C4-E74E-A747-9A75-D268686BE257}"/>
              </a:ext>
            </a:extLst>
          </p:cNvPr>
          <p:cNvSpPr/>
          <p:nvPr/>
        </p:nvSpPr>
        <p:spPr>
          <a:xfrm>
            <a:off x="149916" y="2288798"/>
            <a:ext cx="1492250" cy="144262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dirty="0">
                <a:solidFill>
                  <a:schemeClr val="tx1"/>
                </a:solidFill>
              </a:rPr>
              <a:t>Discutir el proceso de transición</a:t>
            </a:r>
          </a:p>
        </p:txBody>
      </p:sp>
      <p:sp>
        <p:nvSpPr>
          <p:cNvPr id="9" name="Rectángulo redondeado 8">
            <a:extLst>
              <a:ext uri="{FF2B5EF4-FFF2-40B4-BE49-F238E27FC236}">
                <a16:creationId xmlns:a16="http://schemas.microsoft.com/office/drawing/2014/main" id="{475A3A21-F2BF-1749-88FE-49ECA96F4AFB}"/>
              </a:ext>
            </a:extLst>
          </p:cNvPr>
          <p:cNvSpPr/>
          <p:nvPr/>
        </p:nvSpPr>
        <p:spPr>
          <a:xfrm>
            <a:off x="1882508" y="2300716"/>
            <a:ext cx="1766534" cy="139361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200" dirty="0">
                <a:solidFill>
                  <a:schemeClr val="tx1"/>
                </a:solidFill>
              </a:rPr>
              <a:t>Evaluación de la preparación para la transición</a:t>
            </a:r>
          </a:p>
          <a:p>
            <a:endParaRPr lang="es-ES" sz="1200" dirty="0">
              <a:solidFill>
                <a:schemeClr val="tx1"/>
              </a:solidFill>
            </a:endParaRPr>
          </a:p>
          <a:p>
            <a:r>
              <a:rPr lang="es-ES" sz="1200" dirty="0">
                <a:solidFill>
                  <a:schemeClr val="tx1"/>
                </a:solidFill>
              </a:rPr>
              <a:t>Desarrollo de un plan individualizado para la transición</a:t>
            </a:r>
          </a:p>
        </p:txBody>
      </p:sp>
      <p:sp>
        <p:nvSpPr>
          <p:cNvPr id="10" name="Rectángulo redondeado 9">
            <a:extLst>
              <a:ext uri="{FF2B5EF4-FFF2-40B4-BE49-F238E27FC236}">
                <a16:creationId xmlns:a16="http://schemas.microsoft.com/office/drawing/2014/main" id="{9C075020-FE94-904F-B5CD-9C3A9BB498A3}"/>
              </a:ext>
            </a:extLst>
          </p:cNvPr>
          <p:cNvSpPr/>
          <p:nvPr/>
        </p:nvSpPr>
        <p:spPr>
          <a:xfrm>
            <a:off x="3833052" y="2300715"/>
            <a:ext cx="1692818" cy="139361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200" dirty="0">
                <a:solidFill>
                  <a:schemeClr val="tx1"/>
                </a:solidFill>
              </a:rPr>
              <a:t>Asegurar </a:t>
            </a:r>
            <a:r>
              <a:rPr lang="es-ES" sz="1200" dirty="0" err="1">
                <a:solidFill>
                  <a:schemeClr val="tx1"/>
                </a:solidFill>
              </a:rPr>
              <a:t>screening</a:t>
            </a:r>
            <a:r>
              <a:rPr lang="es-ES" sz="1200" dirty="0">
                <a:solidFill>
                  <a:schemeClr val="tx1"/>
                </a:solidFill>
              </a:rPr>
              <a:t> adecuado</a:t>
            </a:r>
          </a:p>
          <a:p>
            <a:endParaRPr lang="es-ES" sz="1200" dirty="0">
              <a:solidFill>
                <a:schemeClr val="tx1"/>
              </a:solidFill>
            </a:endParaRPr>
          </a:p>
          <a:p>
            <a:r>
              <a:rPr lang="es-ES" sz="1200" dirty="0">
                <a:solidFill>
                  <a:schemeClr val="tx1"/>
                </a:solidFill>
              </a:rPr>
              <a:t>Preparar un resumen de comunicación de transición</a:t>
            </a:r>
          </a:p>
        </p:txBody>
      </p:sp>
      <p:sp>
        <p:nvSpPr>
          <p:cNvPr id="11" name="Rectángulo redondeado 10">
            <a:extLst>
              <a:ext uri="{FF2B5EF4-FFF2-40B4-BE49-F238E27FC236}">
                <a16:creationId xmlns:a16="http://schemas.microsoft.com/office/drawing/2014/main" id="{E7081ABB-EF7F-DA4E-88DE-3CA25A749BCB}"/>
              </a:ext>
            </a:extLst>
          </p:cNvPr>
          <p:cNvSpPr/>
          <p:nvPr/>
        </p:nvSpPr>
        <p:spPr>
          <a:xfrm>
            <a:off x="5654097" y="2300715"/>
            <a:ext cx="1692818" cy="139361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200" dirty="0">
                <a:solidFill>
                  <a:schemeClr val="tx1"/>
                </a:solidFill>
              </a:rPr>
              <a:t>Transferencia a cuidado de adulto e integración en la práctica clínica de adultos</a:t>
            </a:r>
          </a:p>
        </p:txBody>
      </p:sp>
      <p:sp>
        <p:nvSpPr>
          <p:cNvPr id="12" name="Rectángulo redondeado 11">
            <a:extLst>
              <a:ext uri="{FF2B5EF4-FFF2-40B4-BE49-F238E27FC236}">
                <a16:creationId xmlns:a16="http://schemas.microsoft.com/office/drawing/2014/main" id="{C2D434FF-1A0D-A445-BED3-7CB1AD96C788}"/>
              </a:ext>
            </a:extLst>
          </p:cNvPr>
          <p:cNvSpPr/>
          <p:nvPr/>
        </p:nvSpPr>
        <p:spPr>
          <a:xfrm>
            <a:off x="7494168" y="2288798"/>
            <a:ext cx="1649832" cy="139361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200" dirty="0">
                <a:solidFill>
                  <a:schemeClr val="tx1"/>
                </a:solidFill>
              </a:rPr>
              <a:t>Confirmar el éxito de  la transferencia 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19686A8F-F952-FA41-BCA7-207F9CBA9666}"/>
              </a:ext>
            </a:extLst>
          </p:cNvPr>
          <p:cNvSpPr/>
          <p:nvPr/>
        </p:nvSpPr>
        <p:spPr>
          <a:xfrm>
            <a:off x="270238" y="1849813"/>
            <a:ext cx="1242425" cy="383798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Edad 12 -14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E0F6C9AC-C889-7C4D-A8A7-AF151F2233B8}"/>
              </a:ext>
            </a:extLst>
          </p:cNvPr>
          <p:cNvSpPr/>
          <p:nvPr/>
        </p:nvSpPr>
        <p:spPr>
          <a:xfrm>
            <a:off x="5879294" y="1843393"/>
            <a:ext cx="1242425" cy="383798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Edad 18 -26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A37C4262-4686-E848-A726-CF79E0AA2243}"/>
              </a:ext>
            </a:extLst>
          </p:cNvPr>
          <p:cNvSpPr/>
          <p:nvPr/>
        </p:nvSpPr>
        <p:spPr>
          <a:xfrm>
            <a:off x="4042864" y="1848371"/>
            <a:ext cx="1242425" cy="383798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Edad 17 -21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F4187D9B-C4CD-A24A-A039-662F9B63741F}"/>
              </a:ext>
            </a:extLst>
          </p:cNvPr>
          <p:cNvSpPr/>
          <p:nvPr/>
        </p:nvSpPr>
        <p:spPr>
          <a:xfrm>
            <a:off x="2129036" y="1849813"/>
            <a:ext cx="1242425" cy="383798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Edad 14 -18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E59C4FEB-5C37-0641-9FCF-ADD8E616A7A4}"/>
              </a:ext>
            </a:extLst>
          </p:cNvPr>
          <p:cNvSpPr/>
          <p:nvPr/>
        </p:nvSpPr>
        <p:spPr>
          <a:xfrm>
            <a:off x="7631337" y="1843393"/>
            <a:ext cx="1242425" cy="383798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Edad 18 -26</a:t>
            </a:r>
          </a:p>
        </p:txBody>
      </p:sp>
      <p:sp>
        <p:nvSpPr>
          <p:cNvPr id="19" name="Flecha derecha 18">
            <a:extLst>
              <a:ext uri="{FF2B5EF4-FFF2-40B4-BE49-F238E27FC236}">
                <a16:creationId xmlns:a16="http://schemas.microsoft.com/office/drawing/2014/main" id="{A62DAB0D-51BB-AB46-9B73-5D9B4E92B40C}"/>
              </a:ext>
            </a:extLst>
          </p:cNvPr>
          <p:cNvSpPr/>
          <p:nvPr/>
        </p:nvSpPr>
        <p:spPr>
          <a:xfrm>
            <a:off x="1596492" y="1854707"/>
            <a:ext cx="448715" cy="361169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Flecha derecha 19">
            <a:extLst>
              <a:ext uri="{FF2B5EF4-FFF2-40B4-BE49-F238E27FC236}">
                <a16:creationId xmlns:a16="http://schemas.microsoft.com/office/drawing/2014/main" id="{2C9B20F0-D9C4-2A46-A8E2-E417B067AF98}"/>
              </a:ext>
            </a:extLst>
          </p:cNvPr>
          <p:cNvSpPr/>
          <p:nvPr/>
        </p:nvSpPr>
        <p:spPr>
          <a:xfrm>
            <a:off x="3513535" y="1854707"/>
            <a:ext cx="448715" cy="361169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Flecha derecha 20">
            <a:extLst>
              <a:ext uri="{FF2B5EF4-FFF2-40B4-BE49-F238E27FC236}">
                <a16:creationId xmlns:a16="http://schemas.microsoft.com/office/drawing/2014/main" id="{08D72750-8E82-904F-99B2-EDFDF72772B3}"/>
              </a:ext>
            </a:extLst>
          </p:cNvPr>
          <p:cNvSpPr/>
          <p:nvPr/>
        </p:nvSpPr>
        <p:spPr>
          <a:xfrm>
            <a:off x="7182622" y="1854707"/>
            <a:ext cx="448715" cy="361169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Flecha derecha 21">
            <a:extLst>
              <a:ext uri="{FF2B5EF4-FFF2-40B4-BE49-F238E27FC236}">
                <a16:creationId xmlns:a16="http://schemas.microsoft.com/office/drawing/2014/main" id="{7CFD3B2D-4701-B945-8FFD-F6D92DB21455}"/>
              </a:ext>
            </a:extLst>
          </p:cNvPr>
          <p:cNvSpPr/>
          <p:nvPr/>
        </p:nvSpPr>
        <p:spPr>
          <a:xfrm>
            <a:off x="5373758" y="1872442"/>
            <a:ext cx="448715" cy="361169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020556B6-A4B1-ED41-84B8-7A02E1B3D111}"/>
              </a:ext>
            </a:extLst>
          </p:cNvPr>
          <p:cNvSpPr txBox="1"/>
          <p:nvPr/>
        </p:nvSpPr>
        <p:spPr>
          <a:xfrm>
            <a:off x="5585076" y="4126353"/>
            <a:ext cx="461772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000" i="1" dirty="0" err="1">
                <a:effectLst/>
                <a:latin typeface="Helvetica" pitchFamily="2" charset="0"/>
              </a:rPr>
              <a:t>European</a:t>
            </a:r>
            <a:r>
              <a:rPr lang="es-ES" sz="1000" i="1" dirty="0">
                <a:effectLst/>
                <a:latin typeface="Helvetica" pitchFamily="2" charset="0"/>
              </a:rPr>
              <a:t> </a:t>
            </a:r>
            <a:r>
              <a:rPr lang="es-ES" sz="1000" i="1" dirty="0" err="1">
                <a:effectLst/>
                <a:latin typeface="Helvetica" pitchFamily="2" charset="0"/>
              </a:rPr>
              <a:t>Journal</a:t>
            </a:r>
            <a:r>
              <a:rPr lang="es-ES" sz="1000" i="1" dirty="0">
                <a:effectLst/>
                <a:latin typeface="Helvetica" pitchFamily="2" charset="0"/>
              </a:rPr>
              <a:t> of </a:t>
            </a:r>
            <a:r>
              <a:rPr lang="es-ES" sz="1000" i="1" dirty="0" err="1">
                <a:effectLst/>
                <a:latin typeface="Helvetica" pitchFamily="2" charset="0"/>
              </a:rPr>
              <a:t>Endocrinology</a:t>
            </a:r>
            <a:r>
              <a:rPr lang="es-ES" sz="1000" dirty="0">
                <a:effectLst/>
                <a:latin typeface="Helvetica" pitchFamily="2" charset="0"/>
              </a:rPr>
              <a:t>, 2024, Vol. 190, No. 6 </a:t>
            </a:r>
          </a:p>
        </p:txBody>
      </p:sp>
    </p:spTree>
    <p:extLst>
      <p:ext uri="{BB962C8B-B14F-4D97-AF65-F5344CB8AC3E}">
        <p14:creationId xmlns:p14="http://schemas.microsoft.com/office/powerpoint/2010/main" val="16785033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4362" y="4436897"/>
            <a:ext cx="881508" cy="64625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015" y="4393146"/>
            <a:ext cx="1886303" cy="750353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B2A851D2-3B31-A44E-B55F-C86C7601E3D9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 bwMode="auto">
          <a:xfrm>
            <a:off x="339892" y="2317665"/>
            <a:ext cx="8464216" cy="738664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algn="ctr" defTabSz="914400">
              <a:buNone/>
            </a:pP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Profesional con experiencia en el manejo de pacientes con síndrome de Turner y sus comorbilidades</a:t>
            </a: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480549C6-3B96-6045-B63E-E882BCAA1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254" y="368300"/>
            <a:ext cx="8464216" cy="656299"/>
          </a:xfrm>
        </p:spPr>
        <p:txBody>
          <a:bodyPr/>
          <a:lstStyle/>
          <a:p>
            <a:r>
              <a:rPr lang="es-ES" sz="2800" dirty="0">
                <a:solidFill>
                  <a:srgbClr val="FF0000"/>
                </a:solidFill>
              </a:rPr>
              <a:t>Transición desde la edad pediátrica a la edad adulta: </a:t>
            </a:r>
            <a:r>
              <a:rPr kumimoji="0" lang="es-ES" altLang="es-ES" sz="2400" b="1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¿a quién?</a:t>
            </a:r>
            <a:b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ES" sz="2800" dirty="0">
                <a:solidFill>
                  <a:srgbClr val="FF0000"/>
                </a:solidFill>
              </a:rPr>
            </a:br>
            <a:endParaRPr lang="es-ES" sz="2800" dirty="0">
              <a:solidFill>
                <a:srgbClr val="FF0000"/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6C3FE88-4E03-CE4C-8D36-76FE73469FB7}"/>
              </a:ext>
            </a:extLst>
          </p:cNvPr>
          <p:cNvSpPr txBox="1"/>
          <p:nvPr/>
        </p:nvSpPr>
        <p:spPr>
          <a:xfrm>
            <a:off x="5585076" y="4126353"/>
            <a:ext cx="461772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000" i="1" dirty="0" err="1">
                <a:effectLst/>
                <a:latin typeface="Helvetica" pitchFamily="2" charset="0"/>
              </a:rPr>
              <a:t>European</a:t>
            </a:r>
            <a:r>
              <a:rPr lang="es-ES" sz="1000" i="1" dirty="0">
                <a:effectLst/>
                <a:latin typeface="Helvetica" pitchFamily="2" charset="0"/>
              </a:rPr>
              <a:t> </a:t>
            </a:r>
            <a:r>
              <a:rPr lang="es-ES" sz="1000" i="1" dirty="0" err="1">
                <a:effectLst/>
                <a:latin typeface="Helvetica" pitchFamily="2" charset="0"/>
              </a:rPr>
              <a:t>Journal</a:t>
            </a:r>
            <a:r>
              <a:rPr lang="es-ES" sz="1000" i="1" dirty="0">
                <a:effectLst/>
                <a:latin typeface="Helvetica" pitchFamily="2" charset="0"/>
              </a:rPr>
              <a:t> of </a:t>
            </a:r>
            <a:r>
              <a:rPr lang="es-ES" sz="1000" i="1" dirty="0" err="1">
                <a:effectLst/>
                <a:latin typeface="Helvetica" pitchFamily="2" charset="0"/>
              </a:rPr>
              <a:t>Endocrinology</a:t>
            </a:r>
            <a:r>
              <a:rPr lang="es-ES" sz="1000" dirty="0">
                <a:effectLst/>
                <a:latin typeface="Helvetica" pitchFamily="2" charset="0"/>
              </a:rPr>
              <a:t>, 2024, Vol. 190, No. 6 </a:t>
            </a:r>
          </a:p>
        </p:txBody>
      </p:sp>
    </p:spTree>
    <p:extLst>
      <p:ext uri="{BB962C8B-B14F-4D97-AF65-F5344CB8AC3E}">
        <p14:creationId xmlns:p14="http://schemas.microsoft.com/office/powerpoint/2010/main" val="26044879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4362" y="4436897"/>
            <a:ext cx="881508" cy="64625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015" y="4393146"/>
            <a:ext cx="1886303" cy="750353"/>
          </a:xfrm>
          <a:prstGeom prst="rect">
            <a:avLst/>
          </a:prstGeom>
        </p:spPr>
      </p:pic>
      <p:graphicFrame>
        <p:nvGraphicFramePr>
          <p:cNvPr id="9" name="Marcador de contenido 8">
            <a:extLst>
              <a:ext uri="{FF2B5EF4-FFF2-40B4-BE49-F238E27FC236}">
                <a16:creationId xmlns:a16="http://schemas.microsoft.com/office/drawing/2014/main" id="{5DB41C3F-1A32-AF44-9F97-573A2B7103D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04346678"/>
              </p:ext>
            </p:extLst>
          </p:nvPr>
        </p:nvGraphicFramePr>
        <p:xfrm>
          <a:off x="1790700" y="254000"/>
          <a:ext cx="5022020" cy="40747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0" name="Picture 2" descr="El papel del director de orquesta - Orquesta Filarmonía">
            <a:extLst>
              <a:ext uri="{FF2B5EF4-FFF2-40B4-BE49-F238E27FC236}">
                <a16:creationId xmlns:a16="http://schemas.microsoft.com/office/drawing/2014/main" id="{CCA288BB-9BB1-104B-BC07-DA76FC1B8F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1028" y="1727200"/>
            <a:ext cx="2080232" cy="138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Qué es la Ginecología? - AngiOs">
            <a:extLst>
              <a:ext uri="{FF2B5EF4-FFF2-40B4-BE49-F238E27FC236}">
                <a16:creationId xmlns:a16="http://schemas.microsoft.com/office/drawing/2014/main" id="{B18591FB-D238-FF40-94F7-DAB55BE71D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5680" y="189623"/>
            <a:ext cx="817699" cy="566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ardiología en Las Rozas | Centro Médico El Burgo">
            <a:extLst>
              <a:ext uri="{FF2B5EF4-FFF2-40B4-BE49-F238E27FC236}">
                <a16:creationId xmlns:a16="http://schemas.microsoft.com/office/drawing/2014/main" id="{2715F501-AFF9-A746-8992-4358E0BA98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0703" y="915862"/>
            <a:ext cx="1212597" cy="81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Traumatología">
            <a:extLst>
              <a:ext uri="{FF2B5EF4-FFF2-40B4-BE49-F238E27FC236}">
                <a16:creationId xmlns:a16="http://schemas.microsoft.com/office/drawing/2014/main" id="{A8A6673C-5220-924E-81A7-9DE5CE68B3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4962" y="2452370"/>
            <a:ext cx="1584960" cy="744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Qué es la Psicología Social? Definición, Áreas y Ejemplos">
            <a:extLst>
              <a:ext uri="{FF2B5EF4-FFF2-40B4-BE49-F238E27FC236}">
                <a16:creationId xmlns:a16="http://schemas.microsoft.com/office/drawing/2014/main" id="{A0BD22B9-C73D-C445-91EB-9AB7551878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3668" y="269695"/>
            <a:ext cx="1212597" cy="924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El aparato digestivo y su funcionamiento - NIDDK">
            <a:extLst>
              <a:ext uri="{FF2B5EF4-FFF2-40B4-BE49-F238E27FC236}">
                <a16:creationId xmlns:a16="http://schemas.microsoft.com/office/drawing/2014/main" id="{4924CDDF-A486-134E-91F1-CC3DC4BFF5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3668" y="2164481"/>
            <a:ext cx="964981" cy="1194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Nefrología y Trasplante Renal – IDIBELL">
            <a:extLst>
              <a:ext uri="{FF2B5EF4-FFF2-40B4-BE49-F238E27FC236}">
                <a16:creationId xmlns:a16="http://schemas.microsoft.com/office/drawing/2014/main" id="{40E87325-4F5D-5842-8FA6-6B263C1D05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7474" y="3521842"/>
            <a:ext cx="1407351" cy="703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Atención Primaria Tenerife.- Lista empleo Medicina de Familia » Sindicato  de Empleados Publicos de Canarias">
            <a:extLst>
              <a:ext uri="{FF2B5EF4-FFF2-40B4-BE49-F238E27FC236}">
                <a16:creationId xmlns:a16="http://schemas.microsoft.com/office/drawing/2014/main" id="{D13780AB-07E6-A440-8C53-464E32D791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5434" y="3521842"/>
            <a:ext cx="1127486" cy="750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5568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4362" y="4436897"/>
            <a:ext cx="881508" cy="64625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015" y="4393146"/>
            <a:ext cx="1886303" cy="750353"/>
          </a:xfrm>
          <a:prstGeom prst="rect">
            <a:avLst/>
          </a:prstGeom>
        </p:spPr>
      </p:pic>
      <p:pic>
        <p:nvPicPr>
          <p:cNvPr id="4" name="Picture 2" descr="El papel del director de orquesta - Orquesta Filarmonía">
            <a:extLst>
              <a:ext uri="{FF2B5EF4-FFF2-40B4-BE49-F238E27FC236}">
                <a16:creationId xmlns:a16="http://schemas.microsoft.com/office/drawing/2014/main" id="{D813F316-A8AD-7A4B-817E-061219ED99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377" y="1258266"/>
            <a:ext cx="2560320" cy="1703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redondeado 1">
            <a:extLst>
              <a:ext uri="{FF2B5EF4-FFF2-40B4-BE49-F238E27FC236}">
                <a16:creationId xmlns:a16="http://schemas.microsoft.com/office/drawing/2014/main" id="{9D2C6F72-99AF-984B-8954-3478E7C3DCC4}"/>
              </a:ext>
            </a:extLst>
          </p:cNvPr>
          <p:cNvSpPr/>
          <p:nvPr/>
        </p:nvSpPr>
        <p:spPr>
          <a:xfrm>
            <a:off x="4429760" y="669773"/>
            <a:ext cx="4013200" cy="8331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/>
              <a:t>ENDOCRINÓLOGO</a:t>
            </a:r>
          </a:p>
        </p:txBody>
      </p:sp>
      <p:sp>
        <p:nvSpPr>
          <p:cNvPr id="7" name="Rectángulo redondeado 6">
            <a:extLst>
              <a:ext uri="{FF2B5EF4-FFF2-40B4-BE49-F238E27FC236}">
                <a16:creationId xmlns:a16="http://schemas.microsoft.com/office/drawing/2014/main" id="{8E52F0CD-079C-6B49-84CE-7A2BE6CDDB2E}"/>
              </a:ext>
            </a:extLst>
          </p:cNvPr>
          <p:cNvSpPr/>
          <p:nvPr/>
        </p:nvSpPr>
        <p:spPr>
          <a:xfrm>
            <a:off x="4429760" y="1817066"/>
            <a:ext cx="4013200" cy="8331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/>
              <a:t>MÉDICO DE FAMILIA</a:t>
            </a:r>
          </a:p>
        </p:txBody>
      </p:sp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id="{CD4512B2-A032-CB40-894D-DB56B241AE97}"/>
              </a:ext>
            </a:extLst>
          </p:cNvPr>
          <p:cNvSpPr/>
          <p:nvPr/>
        </p:nvSpPr>
        <p:spPr>
          <a:xfrm>
            <a:off x="4429760" y="2975431"/>
            <a:ext cx="4013200" cy="8331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/>
              <a:t>INTERNISTA</a:t>
            </a:r>
          </a:p>
        </p:txBody>
      </p:sp>
      <p:pic>
        <p:nvPicPr>
          <p:cNvPr id="2050" name="Picture 2" descr="❓ Interrogación Roja Emoji">
            <a:extLst>
              <a:ext uri="{FF2B5EF4-FFF2-40B4-BE49-F238E27FC236}">
                <a16:creationId xmlns:a16="http://schemas.microsoft.com/office/drawing/2014/main" id="{D3D6A02C-147C-634F-97FC-07AF09F48D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1697" y="1310640"/>
            <a:ext cx="1502110" cy="1502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3366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761F4F-9F22-9D3C-C2C1-95A77F675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254" y="368300"/>
            <a:ext cx="8464216" cy="656299"/>
          </a:xfrm>
        </p:spPr>
        <p:txBody>
          <a:bodyPr/>
          <a:lstStyle/>
          <a:p>
            <a:r>
              <a:rPr lang="es-ES" sz="2800" dirty="0">
                <a:solidFill>
                  <a:srgbClr val="FF0000"/>
                </a:solidFill>
              </a:rPr>
              <a:t>Transición desde la edad pediátrica a la edad adulta: </a:t>
            </a:r>
            <a:r>
              <a:rPr kumimoji="0" lang="es-ES" altLang="es-ES" sz="2400" b="1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¿Cómo?</a:t>
            </a:r>
            <a:b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ES" sz="2800" dirty="0">
                <a:solidFill>
                  <a:srgbClr val="FF0000"/>
                </a:solidFill>
              </a:rPr>
            </a:br>
            <a:endParaRPr lang="es-ES" sz="2800" dirty="0">
              <a:solidFill>
                <a:srgbClr val="FF0000"/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4362" y="4436897"/>
            <a:ext cx="881508" cy="64625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015" y="4393146"/>
            <a:ext cx="1886303" cy="750353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B2A851D2-3B31-A44E-B55F-C86C7601E3D9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 bwMode="auto">
          <a:xfrm>
            <a:off x="412254" y="1626643"/>
            <a:ext cx="8464216" cy="2462213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/>
            <a:r>
              <a:rPr lang="es-ES" altLang="es-ES" sz="2000" dirty="0"/>
              <a:t>De forma intencionada y preparada</a:t>
            </a:r>
          </a:p>
          <a:p>
            <a:pPr defTabSz="914400"/>
            <a:endParaRPr kumimoji="0" lang="es-ES" altLang="es-E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defTabSz="914400"/>
            <a:r>
              <a:rPr lang="es-ES" altLang="es-ES" sz="2000" dirty="0"/>
              <a:t>Preparación de pacientes y progenitores</a:t>
            </a:r>
          </a:p>
          <a:p>
            <a:pPr defTabSz="914400"/>
            <a:endParaRPr kumimoji="0" lang="es-ES" altLang="es-E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defTabSz="914400"/>
            <a:r>
              <a:rPr lang="es-ES" altLang="es-ES" sz="2000" dirty="0"/>
              <a:t>Consensuando con paciente y progenitores el cuándo , el cómo y con quién.</a:t>
            </a:r>
          </a:p>
          <a:p>
            <a:pPr defTabSz="914400"/>
            <a:endParaRPr kumimoji="0" lang="es-ES" altLang="es-E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defTabSz="914400"/>
            <a:r>
              <a:rPr lang="es-ES" altLang="es-ES" sz="2000" dirty="0"/>
              <a:t>Coordinadamente entre los distintos profesionales</a:t>
            </a:r>
            <a:endParaRPr kumimoji="0" lang="es-ES" altLang="es-E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6144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643D75-8E97-09BC-B874-48633F3077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9FF7C260-0257-1A75-10F1-10CFF4C69E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4362" y="4436897"/>
            <a:ext cx="881508" cy="64625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AB82C4D1-50D1-A0D1-0620-DEB9568E39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015" y="4393146"/>
            <a:ext cx="1886303" cy="750353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01493698-1B22-45E5-E8A6-5797641D6BB6}"/>
              </a:ext>
            </a:extLst>
          </p:cNvPr>
          <p:cNvSpPr txBox="1"/>
          <p:nvPr/>
        </p:nvSpPr>
        <p:spPr>
          <a:xfrm>
            <a:off x="508352" y="170211"/>
            <a:ext cx="8000028" cy="7797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s-ES" sz="24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Objetivos endocrinológicos antes de la transferencia</a:t>
            </a: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s-ES" sz="14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s-E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F7475366-F80A-08AE-D66D-107E41E6E5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8492" y="949912"/>
            <a:ext cx="8007016" cy="3425701"/>
          </a:xfrm>
        </p:spPr>
        <p:txBody>
          <a:bodyPr/>
          <a:lstStyle/>
          <a:p>
            <a:r>
              <a:rPr lang="es-ES" sz="1600" b="1" dirty="0"/>
              <a:t>Antes del alta de endocrinología pediátrica debe verificarse:</a:t>
            </a:r>
          </a:p>
          <a:p>
            <a:endParaRPr lang="es-ES" sz="1600" dirty="0"/>
          </a:p>
          <a:p>
            <a:pPr lvl="0"/>
            <a:r>
              <a:rPr lang="es-ES" sz="1600" dirty="0"/>
              <a:t>Diagnóstico genético y cariotipo documentados.</a:t>
            </a:r>
          </a:p>
          <a:p>
            <a:pPr lvl="0"/>
            <a:r>
              <a:rPr lang="es-ES" sz="1600" dirty="0"/>
              <a:t>Historia completa de hormona de crecimiento.</a:t>
            </a:r>
          </a:p>
          <a:p>
            <a:pPr lvl="0"/>
            <a:r>
              <a:rPr lang="es-ES" sz="1600" dirty="0"/>
              <a:t>Situación de la función ovárica.</a:t>
            </a:r>
          </a:p>
          <a:p>
            <a:pPr lvl="0"/>
            <a:r>
              <a:rPr lang="es-ES" sz="1600" dirty="0"/>
              <a:t>Plan de terapia hormonal sustitutiva (THS).</a:t>
            </a:r>
          </a:p>
          <a:p>
            <a:pPr lvl="0"/>
            <a:r>
              <a:rPr lang="es-ES" sz="1600" dirty="0"/>
              <a:t>Evaluación cardiovascular actualizada.</a:t>
            </a:r>
          </a:p>
          <a:p>
            <a:pPr lvl="0"/>
            <a:r>
              <a:rPr lang="es-ES" sz="1600" dirty="0"/>
              <a:t>Estado de salud ósea.</a:t>
            </a:r>
          </a:p>
          <a:p>
            <a:pPr lvl="0"/>
            <a:r>
              <a:rPr lang="es-ES" sz="1600" dirty="0"/>
              <a:t>Evaluación metabólica.</a:t>
            </a:r>
          </a:p>
          <a:p>
            <a:pPr lvl="0"/>
            <a:r>
              <a:rPr lang="es-ES" sz="1600" dirty="0"/>
              <a:t>Consejo reproductivo y preservación de fertilidad cuando proceda.</a:t>
            </a:r>
          </a:p>
          <a:p>
            <a:pPr lvl="0"/>
            <a:r>
              <a:rPr lang="es-ES" sz="1600" dirty="0"/>
              <a:t>Identificación de comorbilidades y especialistas implicados.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39564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088A92-8834-2783-20F2-E9220D63A8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039A9540-EF0F-DDB1-FABA-E0770BEAE8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4362" y="4436897"/>
            <a:ext cx="881508" cy="64625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DD556384-BDB0-9521-2F3A-4C3DE82144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015" y="4393146"/>
            <a:ext cx="1886303" cy="750353"/>
          </a:xfrm>
          <a:prstGeom prst="rect">
            <a:avLst/>
          </a:prstGeom>
        </p:spPr>
      </p:pic>
      <p:graphicFrame>
        <p:nvGraphicFramePr>
          <p:cNvPr id="8" name="Marcador de contenido 4">
            <a:extLst>
              <a:ext uri="{FF2B5EF4-FFF2-40B4-BE49-F238E27FC236}">
                <a16:creationId xmlns:a16="http://schemas.microsoft.com/office/drawing/2014/main" id="{A8ABCE69-606E-F279-5F37-91F44279761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3440170"/>
              </p:ext>
            </p:extLst>
          </p:nvPr>
        </p:nvGraphicFramePr>
        <p:xfrm>
          <a:off x="256478" y="1011467"/>
          <a:ext cx="8575288" cy="294722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43699">
                  <a:extLst>
                    <a:ext uri="{9D8B030D-6E8A-4147-A177-3AD203B41FA5}">
                      <a16:colId xmlns:a16="http://schemas.microsoft.com/office/drawing/2014/main" val="1596426191"/>
                    </a:ext>
                  </a:extLst>
                </a:gridCol>
                <a:gridCol w="5531589">
                  <a:extLst>
                    <a:ext uri="{9D8B030D-6E8A-4147-A177-3AD203B41FA5}">
                      <a16:colId xmlns:a16="http://schemas.microsoft.com/office/drawing/2014/main" val="2341985803"/>
                    </a:ext>
                  </a:extLst>
                </a:gridCol>
              </a:tblGrid>
              <a:tr h="3274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dirty="0">
                          <a:effectLst/>
                        </a:rPr>
                        <a:t>Área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>
                          <a:effectLst/>
                        </a:rPr>
                        <a:t>¿Qué debería quedar documentado al pasar a adultos?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972115659"/>
                  </a:ext>
                </a:extLst>
              </a:tr>
              <a:tr h="3274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>
                          <a:effectLst/>
                        </a:rPr>
                        <a:t>❤️ Cardiovascular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>
                          <a:effectLst/>
                        </a:rPr>
                        <a:t>Anatomía cardíaca/aorta, HTA, último ECG/CMR/TTE y plan de vigilancia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067640938"/>
                  </a:ext>
                </a:extLst>
              </a:tr>
              <a:tr h="3274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>
                          <a:effectLst/>
                        </a:rPr>
                        <a:t>♀️ Gonadal/HRT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>
                          <a:effectLst/>
                        </a:rPr>
                        <a:t>Función ovárica, pauta de estrógeno-progestágeno, adherencia y objetivos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611413518"/>
                  </a:ext>
                </a:extLst>
              </a:tr>
              <a:tr h="3274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>
                          <a:effectLst/>
                        </a:rPr>
                        <a:t>🦴 Hueso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dirty="0">
                          <a:effectLst/>
                        </a:rPr>
                        <a:t>DXA, vitamina D, calcio, fracturas, ejercicio y adecuación de HRT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850694182"/>
                  </a:ext>
                </a:extLst>
              </a:tr>
              <a:tr h="3274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>
                          <a:effectLst/>
                        </a:rPr>
                        <a:t>🍬 Metabolismo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>
                          <a:effectLst/>
                        </a:rPr>
                        <a:t>IMC/cintura, HbA1c/glucemia, perfil lipídico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77655458"/>
                  </a:ext>
                </a:extLst>
              </a:tr>
              <a:tr h="3274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>
                          <a:effectLst/>
                        </a:rPr>
                        <a:t>🦋 Tiroides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>
                          <a:effectLst/>
                        </a:rPr>
                        <a:t>TSH ± FT4, anticuerpos tiroideos y patología estructural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192931772"/>
                  </a:ext>
                </a:extLst>
              </a:tr>
              <a:tr h="3274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>
                          <a:effectLst/>
                        </a:rPr>
                        <a:t>🧬 Autoinmunidad/celiaquía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>
                          <a:effectLst/>
                        </a:rPr>
                        <a:t>Cribado actualizado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885382064"/>
                  </a:ext>
                </a:extLst>
              </a:tr>
              <a:tr h="3274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>
                          <a:effectLst/>
                        </a:rPr>
                        <a:t>🫀 Hígado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>
                          <a:effectLst/>
                        </a:rPr>
                        <a:t>ALT/AST/GGT/FA y ecografía si procede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542185635"/>
                  </a:ext>
                </a:extLst>
              </a:tr>
              <a:tr h="3274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>
                          <a:effectLst/>
                        </a:rPr>
                        <a:t>🧠 Neuropsicología/psicosocial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dirty="0">
                          <a:effectLst/>
                        </a:rPr>
                        <a:t>Función ejecutiva, aprendizaje, salud mental y autonomía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406493175"/>
                  </a:ext>
                </a:extLst>
              </a:tr>
            </a:tbl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8602DCA5-59C1-890E-B9B0-67D8F53CF960}"/>
              </a:ext>
            </a:extLst>
          </p:cNvPr>
          <p:cNvSpPr txBox="1"/>
          <p:nvPr/>
        </p:nvSpPr>
        <p:spPr>
          <a:xfrm>
            <a:off x="508352" y="170211"/>
            <a:ext cx="8000028" cy="7797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s-ES" sz="24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Objetivos endocrinológicos antes de la transferencia</a:t>
            </a: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s-ES" sz="14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s-E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76478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761F4F-9F22-9D3C-C2C1-95A77F675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892" y="1714500"/>
            <a:ext cx="8464216" cy="656299"/>
          </a:xfrm>
        </p:spPr>
        <p:txBody>
          <a:bodyPr/>
          <a:lstStyle/>
          <a:p>
            <a:r>
              <a:rPr lang="es-ES" sz="3600" dirty="0">
                <a:solidFill>
                  <a:srgbClr val="FF0000"/>
                </a:solidFill>
              </a:rPr>
              <a:t>Manejo y seguimiento en la edad adulta</a:t>
            </a:r>
            <a:br>
              <a:rPr lang="es-ES" sz="3600" dirty="0">
                <a:solidFill>
                  <a:srgbClr val="FF0000"/>
                </a:solidFill>
              </a:rPr>
            </a:br>
            <a:r>
              <a:rPr lang="es-ES" sz="2400" dirty="0"/>
              <a:t>Evaluación y seguimiento por aparatos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4362" y="4436897"/>
            <a:ext cx="881508" cy="64625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015" y="4393146"/>
            <a:ext cx="1886303" cy="750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0522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4362" y="4436897"/>
            <a:ext cx="881508" cy="64625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015" y="4393146"/>
            <a:ext cx="1886303" cy="750353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6321038D-F44E-2E44-8F83-14E65DBE34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4320" y="1352428"/>
            <a:ext cx="5177790" cy="2870446"/>
          </a:xfrm>
          <a:prstGeom prst="rect">
            <a:avLst/>
          </a:prstGeom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F6AADA4A-5805-4944-A70D-C9790E1F97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772" y="227686"/>
            <a:ext cx="8464216" cy="998220"/>
          </a:xfrm>
        </p:spPr>
        <p:txBody>
          <a:bodyPr/>
          <a:lstStyle/>
          <a:p>
            <a:r>
              <a:rPr lang="es-ES" sz="2800" dirty="0">
                <a:solidFill>
                  <a:srgbClr val="FF0000"/>
                </a:solidFill>
              </a:rPr>
              <a:t>Evaluación y seguimiento por aparatos</a:t>
            </a:r>
            <a:br>
              <a:rPr lang="es-ES" sz="2800" dirty="0">
                <a:solidFill>
                  <a:srgbClr val="FF0000"/>
                </a:solidFill>
              </a:rPr>
            </a:br>
            <a:r>
              <a:rPr lang="es-ES" sz="2800" dirty="0"/>
              <a:t>Enfermedad cardiaca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0DA1B12-E95C-9349-8CE5-638C14FCC17C}"/>
              </a:ext>
            </a:extLst>
          </p:cNvPr>
          <p:cNvSpPr txBox="1"/>
          <p:nvPr/>
        </p:nvSpPr>
        <p:spPr>
          <a:xfrm>
            <a:off x="5585076" y="4126353"/>
            <a:ext cx="461772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000" i="1" dirty="0" err="1">
                <a:effectLst/>
                <a:latin typeface="Helvetica" pitchFamily="2" charset="0"/>
              </a:rPr>
              <a:t>European</a:t>
            </a:r>
            <a:r>
              <a:rPr lang="es-ES" sz="1000" i="1" dirty="0">
                <a:effectLst/>
                <a:latin typeface="Helvetica" pitchFamily="2" charset="0"/>
              </a:rPr>
              <a:t> </a:t>
            </a:r>
            <a:r>
              <a:rPr lang="es-ES" sz="1000" i="1" dirty="0" err="1">
                <a:effectLst/>
                <a:latin typeface="Helvetica" pitchFamily="2" charset="0"/>
              </a:rPr>
              <a:t>Journal</a:t>
            </a:r>
            <a:r>
              <a:rPr lang="es-ES" sz="1000" i="1" dirty="0">
                <a:effectLst/>
                <a:latin typeface="Helvetica" pitchFamily="2" charset="0"/>
              </a:rPr>
              <a:t> of </a:t>
            </a:r>
            <a:r>
              <a:rPr lang="es-ES" sz="1000" i="1" dirty="0" err="1">
                <a:effectLst/>
                <a:latin typeface="Helvetica" pitchFamily="2" charset="0"/>
              </a:rPr>
              <a:t>Endocrinology</a:t>
            </a:r>
            <a:r>
              <a:rPr lang="es-ES" sz="1000" dirty="0">
                <a:effectLst/>
                <a:latin typeface="Helvetica" pitchFamily="2" charset="0"/>
              </a:rPr>
              <a:t>, 2024, Vol. 190, No. 6 </a:t>
            </a:r>
          </a:p>
        </p:txBody>
      </p:sp>
    </p:spTree>
    <p:extLst>
      <p:ext uri="{BB962C8B-B14F-4D97-AF65-F5344CB8AC3E}">
        <p14:creationId xmlns:p14="http://schemas.microsoft.com/office/powerpoint/2010/main" val="30443478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6E3C2-61DB-D43D-1289-FCFD40A09D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1232D074-D66F-01B5-20D5-21BD15FBCF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4362" y="4436897"/>
            <a:ext cx="881508" cy="64625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C322394A-E521-2D0A-8D72-839C69A5BC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015" y="4393146"/>
            <a:ext cx="1886303" cy="750353"/>
          </a:xfrm>
          <a:prstGeom prst="rect">
            <a:avLst/>
          </a:prstGeom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F265412F-D52F-6797-9DAD-AF6EE808A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772" y="227686"/>
            <a:ext cx="8464216" cy="998220"/>
          </a:xfrm>
        </p:spPr>
        <p:txBody>
          <a:bodyPr/>
          <a:lstStyle/>
          <a:p>
            <a:r>
              <a:rPr lang="es-ES" sz="2800" dirty="0">
                <a:solidFill>
                  <a:srgbClr val="FF0000"/>
                </a:solidFill>
              </a:rPr>
              <a:t>Evaluación y seguimiento por aparatos</a:t>
            </a:r>
            <a:br>
              <a:rPr lang="es-ES" sz="2800" dirty="0">
                <a:solidFill>
                  <a:srgbClr val="FF0000"/>
                </a:solidFill>
              </a:rPr>
            </a:br>
            <a:r>
              <a:rPr lang="es-ES" sz="2800" dirty="0"/>
              <a:t>Enfermedad cardiaca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B4DE07A-FC36-FA6B-B990-30AB936D9728}"/>
              </a:ext>
            </a:extLst>
          </p:cNvPr>
          <p:cNvSpPr txBox="1"/>
          <p:nvPr/>
        </p:nvSpPr>
        <p:spPr>
          <a:xfrm>
            <a:off x="5585076" y="4126353"/>
            <a:ext cx="461772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000" i="1" dirty="0" err="1">
                <a:effectLst/>
                <a:latin typeface="Helvetica" pitchFamily="2" charset="0"/>
              </a:rPr>
              <a:t>European</a:t>
            </a:r>
            <a:r>
              <a:rPr lang="es-ES" sz="1000" i="1" dirty="0">
                <a:effectLst/>
                <a:latin typeface="Helvetica" pitchFamily="2" charset="0"/>
              </a:rPr>
              <a:t> </a:t>
            </a:r>
            <a:r>
              <a:rPr lang="es-ES" sz="1000" i="1" dirty="0" err="1">
                <a:effectLst/>
                <a:latin typeface="Helvetica" pitchFamily="2" charset="0"/>
              </a:rPr>
              <a:t>Journal</a:t>
            </a:r>
            <a:r>
              <a:rPr lang="es-ES" sz="1000" i="1" dirty="0">
                <a:effectLst/>
                <a:latin typeface="Helvetica" pitchFamily="2" charset="0"/>
              </a:rPr>
              <a:t> of </a:t>
            </a:r>
            <a:r>
              <a:rPr lang="es-ES" sz="1000" i="1" dirty="0" err="1">
                <a:effectLst/>
                <a:latin typeface="Helvetica" pitchFamily="2" charset="0"/>
              </a:rPr>
              <a:t>Endocrinology</a:t>
            </a:r>
            <a:r>
              <a:rPr lang="es-ES" sz="1000" dirty="0">
                <a:effectLst/>
                <a:latin typeface="Helvetica" pitchFamily="2" charset="0"/>
              </a:rPr>
              <a:t>, 2024, Vol. 190, No. 6 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0C08FC6-DA01-AD26-D334-9CA6DFD573C0}"/>
              </a:ext>
            </a:extLst>
          </p:cNvPr>
          <p:cNvSpPr txBox="1"/>
          <p:nvPr/>
        </p:nvSpPr>
        <p:spPr>
          <a:xfrm>
            <a:off x="201478" y="1264157"/>
            <a:ext cx="9407471" cy="2893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/>
              <a:t>Aunque suele coordinarlo cardiología, el </a:t>
            </a:r>
            <a:r>
              <a:rPr lang="es-ES" b="1" dirty="0"/>
              <a:t>endocrinólogo debe verificar su cumplimiento</a:t>
            </a:r>
            <a:r>
              <a:rPr lang="es-ES" dirty="0"/>
              <a:t>.</a:t>
            </a:r>
          </a:p>
          <a:p>
            <a:endParaRPr lang="es-ES" dirty="0"/>
          </a:p>
          <a:p>
            <a:r>
              <a:rPr lang="es-ES" b="1" dirty="0"/>
              <a:t>Especial atención a:</a:t>
            </a:r>
            <a:endParaRPr lang="es-ES" dirty="0"/>
          </a:p>
          <a:p>
            <a:pPr lvl="0"/>
            <a:r>
              <a:rPr lang="es-ES" dirty="0"/>
              <a:t>Válvula aórtica bicúspide.</a:t>
            </a:r>
          </a:p>
          <a:p>
            <a:pPr lvl="0"/>
            <a:r>
              <a:rPr lang="es-ES" dirty="0"/>
              <a:t>Coartación de aorta.</a:t>
            </a:r>
          </a:p>
          <a:p>
            <a:pPr lvl="0"/>
            <a:r>
              <a:rPr lang="es-ES" dirty="0"/>
              <a:t>Dilatación aórtica.</a:t>
            </a:r>
          </a:p>
          <a:p>
            <a:pPr lvl="0"/>
            <a:r>
              <a:rPr lang="es-ES" dirty="0"/>
              <a:t>Riesgo de disección aórtica.</a:t>
            </a:r>
          </a:p>
          <a:p>
            <a:pPr lvl="0"/>
            <a:endParaRPr lang="es-ES" dirty="0"/>
          </a:p>
          <a:p>
            <a:r>
              <a:rPr lang="es-ES" b="1" dirty="0"/>
              <a:t>Estudios recomendados</a:t>
            </a:r>
            <a:endParaRPr lang="es-ES" dirty="0"/>
          </a:p>
          <a:p>
            <a:pPr lvl="0"/>
            <a:r>
              <a:rPr lang="es-ES" dirty="0"/>
              <a:t>Ecocardiograma.</a:t>
            </a:r>
          </a:p>
          <a:p>
            <a:pPr lvl="0"/>
            <a:r>
              <a:rPr lang="es-ES" dirty="0"/>
              <a:t>Resonancia magnética cardiaca según perfil de riesgo.</a:t>
            </a:r>
          </a:p>
          <a:p>
            <a:pPr lvl="0"/>
            <a:endParaRPr lang="es-ES" dirty="0"/>
          </a:p>
          <a:p>
            <a:r>
              <a:rPr lang="es-ES" dirty="0"/>
              <a:t>La frecuencia depende de los hallazgos cardiovasculares individuales</a:t>
            </a:r>
          </a:p>
        </p:txBody>
      </p:sp>
    </p:spTree>
    <p:extLst>
      <p:ext uri="{BB962C8B-B14F-4D97-AF65-F5344CB8AC3E}">
        <p14:creationId xmlns:p14="http://schemas.microsoft.com/office/powerpoint/2010/main" val="30273403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4362" y="4436897"/>
            <a:ext cx="881508" cy="64625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015" y="4393146"/>
            <a:ext cx="1886303" cy="750353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787724D5-A34E-124D-A6B5-E019010E42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6062" y="769724"/>
            <a:ext cx="4055627" cy="3408575"/>
          </a:xfrm>
          <a:prstGeom prst="rect">
            <a:avLst/>
          </a:prstGeom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B089FD51-4D52-A642-BDB3-65B083FE2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772" y="227686"/>
            <a:ext cx="8464216" cy="998220"/>
          </a:xfrm>
        </p:spPr>
        <p:txBody>
          <a:bodyPr/>
          <a:lstStyle/>
          <a:p>
            <a:r>
              <a:rPr lang="es-ES" sz="1600" dirty="0">
                <a:solidFill>
                  <a:srgbClr val="FF0000"/>
                </a:solidFill>
              </a:rPr>
              <a:t>Evaluación y seguimiento por aparatos</a:t>
            </a:r>
            <a:br>
              <a:rPr lang="es-ES" sz="1600" dirty="0">
                <a:solidFill>
                  <a:srgbClr val="FF0000"/>
                </a:solidFill>
              </a:rPr>
            </a:br>
            <a:r>
              <a:rPr lang="es-ES" sz="1600" dirty="0"/>
              <a:t>Enfermedad cardiaca</a:t>
            </a:r>
          </a:p>
        </p:txBody>
      </p:sp>
      <p:sp>
        <p:nvSpPr>
          <p:cNvPr id="3" name="Flecha abajo 2">
            <a:extLst>
              <a:ext uri="{FF2B5EF4-FFF2-40B4-BE49-F238E27FC236}">
                <a16:creationId xmlns:a16="http://schemas.microsoft.com/office/drawing/2014/main" id="{633F8470-97A4-044C-85A9-54839A673D71}"/>
              </a:ext>
            </a:extLst>
          </p:cNvPr>
          <p:cNvSpPr/>
          <p:nvPr/>
        </p:nvSpPr>
        <p:spPr>
          <a:xfrm>
            <a:off x="6817360" y="769724"/>
            <a:ext cx="548640" cy="3408575"/>
          </a:xfrm>
          <a:prstGeom prst="downArrow">
            <a:avLst/>
          </a:prstGeom>
          <a:gradFill>
            <a:gsLst>
              <a:gs pos="13000">
                <a:schemeClr val="accent1">
                  <a:lumMod val="5000"/>
                  <a:lumOff val="95000"/>
                </a:schemeClr>
              </a:gs>
              <a:gs pos="35000">
                <a:schemeClr val="accent1">
                  <a:lumMod val="45000"/>
                  <a:lumOff val="55000"/>
                </a:schemeClr>
              </a:gs>
              <a:gs pos="76000">
                <a:srgbClr val="FF0000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Marco 3">
            <a:extLst>
              <a:ext uri="{FF2B5EF4-FFF2-40B4-BE49-F238E27FC236}">
                <a16:creationId xmlns:a16="http://schemas.microsoft.com/office/drawing/2014/main" id="{6B87110A-99E0-1745-9D81-4E73095E8319}"/>
              </a:ext>
            </a:extLst>
          </p:cNvPr>
          <p:cNvSpPr/>
          <p:nvPr/>
        </p:nvSpPr>
        <p:spPr>
          <a:xfrm>
            <a:off x="2812473" y="3726873"/>
            <a:ext cx="2713397" cy="451426"/>
          </a:xfrm>
          <a:prstGeom prst="fram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4DD7F4-CEC0-EA4F-B0C8-7F4C13A54340}"/>
              </a:ext>
            </a:extLst>
          </p:cNvPr>
          <p:cNvSpPr txBox="1"/>
          <p:nvPr/>
        </p:nvSpPr>
        <p:spPr>
          <a:xfrm>
            <a:off x="5585076" y="4126353"/>
            <a:ext cx="461772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000" i="1" dirty="0" err="1">
                <a:effectLst/>
                <a:latin typeface="Helvetica" pitchFamily="2" charset="0"/>
              </a:rPr>
              <a:t>European</a:t>
            </a:r>
            <a:r>
              <a:rPr lang="es-ES" sz="1000" i="1" dirty="0">
                <a:effectLst/>
                <a:latin typeface="Helvetica" pitchFamily="2" charset="0"/>
              </a:rPr>
              <a:t> </a:t>
            </a:r>
            <a:r>
              <a:rPr lang="es-ES" sz="1000" i="1" dirty="0" err="1">
                <a:effectLst/>
                <a:latin typeface="Helvetica" pitchFamily="2" charset="0"/>
              </a:rPr>
              <a:t>Journal</a:t>
            </a:r>
            <a:r>
              <a:rPr lang="es-ES" sz="1000" i="1" dirty="0">
                <a:effectLst/>
                <a:latin typeface="Helvetica" pitchFamily="2" charset="0"/>
              </a:rPr>
              <a:t> of </a:t>
            </a:r>
            <a:r>
              <a:rPr lang="es-ES" sz="1000" i="1" dirty="0" err="1">
                <a:effectLst/>
                <a:latin typeface="Helvetica" pitchFamily="2" charset="0"/>
              </a:rPr>
              <a:t>Endocrinology</a:t>
            </a:r>
            <a:r>
              <a:rPr lang="es-ES" sz="1000" dirty="0">
                <a:effectLst/>
                <a:latin typeface="Helvetica" pitchFamily="2" charset="0"/>
              </a:rPr>
              <a:t>, 2024, Vol. 190, No. 6 </a:t>
            </a:r>
          </a:p>
        </p:txBody>
      </p:sp>
    </p:spTree>
    <p:extLst>
      <p:ext uri="{BB962C8B-B14F-4D97-AF65-F5344CB8AC3E}">
        <p14:creationId xmlns:p14="http://schemas.microsoft.com/office/powerpoint/2010/main" val="15333417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4362" y="4436897"/>
            <a:ext cx="881508" cy="64625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015" y="4393146"/>
            <a:ext cx="1886303" cy="750353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54CE3434-E347-CB4E-A1F2-10D15F8FA0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772" y="96235"/>
            <a:ext cx="8464216" cy="998220"/>
          </a:xfrm>
        </p:spPr>
        <p:txBody>
          <a:bodyPr/>
          <a:lstStyle/>
          <a:p>
            <a:r>
              <a:rPr lang="es-ES" sz="2400" dirty="0">
                <a:solidFill>
                  <a:srgbClr val="FF0000"/>
                </a:solidFill>
              </a:rPr>
              <a:t>Evaluación y seguimiento por aparatos</a:t>
            </a:r>
            <a:br>
              <a:rPr lang="es-ES" sz="2400" dirty="0">
                <a:solidFill>
                  <a:srgbClr val="FF0000"/>
                </a:solidFill>
              </a:rPr>
            </a:br>
            <a:r>
              <a:rPr lang="es-ES" sz="2400" dirty="0"/>
              <a:t>Enfermedad cardiaca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18957C61-9AF0-A741-B003-31B383C84FE9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 bwMode="auto">
          <a:xfrm>
            <a:off x="193040" y="943633"/>
            <a:ext cx="8682188" cy="3493264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/>
            <a:r>
              <a:rPr lang="es-ES" sz="1600" b="1" dirty="0"/>
              <a:t>Indicaciones para derivación a cardiología:</a:t>
            </a:r>
          </a:p>
          <a:p>
            <a:pPr marL="0" indent="0" defTabSz="914400">
              <a:buNone/>
            </a:pPr>
            <a:endParaRPr lang="es-ES" sz="1600" b="1" dirty="0"/>
          </a:p>
          <a:p>
            <a:pPr lvl="1" defTabSz="914400"/>
            <a:r>
              <a:rPr lang="es-ES" sz="1300" dirty="0"/>
              <a:t>Al diagnóstico de síndrome de Turner: Pruebas de imagen ETE, </a:t>
            </a:r>
            <a:r>
              <a:rPr lang="es-ES" sz="1300" dirty="0" err="1"/>
              <a:t>RMC,Tc</a:t>
            </a:r>
            <a:r>
              <a:rPr lang="es-ES" sz="1300" dirty="0"/>
              <a:t>.</a:t>
            </a:r>
          </a:p>
          <a:p>
            <a:pPr marL="242887" lvl="1" indent="0" defTabSz="914400">
              <a:buNone/>
            </a:pPr>
            <a:endParaRPr lang="es-ES" sz="1300" dirty="0"/>
          </a:p>
          <a:p>
            <a:pPr lvl="1" defTabSz="914400"/>
            <a:r>
              <a:rPr lang="es-ES" sz="1300" dirty="0"/>
              <a:t>Individuos con cardiopatía congénita, dilatación aórtica, HTA, arritmia o cualquier otra patología cardiovascular</a:t>
            </a:r>
          </a:p>
          <a:p>
            <a:pPr marL="242887" lvl="1" indent="0" defTabSz="914400">
              <a:buNone/>
            </a:pPr>
            <a:endParaRPr lang="es-ES" sz="1300" dirty="0"/>
          </a:p>
          <a:p>
            <a:pPr lvl="1" defTabSz="914400"/>
            <a:r>
              <a:rPr lang="es-ES" sz="1300" dirty="0"/>
              <a:t>Cada 5-10 años en adultos</a:t>
            </a:r>
          </a:p>
          <a:p>
            <a:pPr marL="242887" lvl="1" indent="0" defTabSz="914400">
              <a:buNone/>
            </a:pPr>
            <a:endParaRPr lang="es-ES" sz="1300" dirty="0"/>
          </a:p>
          <a:p>
            <a:pPr lvl="1" defTabSz="914400"/>
            <a:r>
              <a:rPr lang="es-ES" sz="1300" dirty="0"/>
              <a:t>Ante de iniciar terapias de fertilidad o planear gestación</a:t>
            </a:r>
          </a:p>
          <a:p>
            <a:pPr marL="242887" lvl="1" indent="0" defTabSz="914400">
              <a:buNone/>
            </a:pPr>
            <a:endParaRPr lang="es-ES" sz="1300" dirty="0"/>
          </a:p>
          <a:p>
            <a:pPr lvl="1" defTabSz="914400"/>
            <a:r>
              <a:rPr lang="es-ES" sz="1300" dirty="0"/>
              <a:t>Aparición de nuevos síntomas cardiacos ( síncope, disnea, palpitaciones o síntomas de insuficiencia cardiaca)</a:t>
            </a:r>
          </a:p>
          <a:p>
            <a:pPr marL="242887" lvl="1" indent="0" defTabSz="914400">
              <a:buNone/>
            </a:pPr>
            <a:endParaRPr lang="es-ES" sz="1300" dirty="0"/>
          </a:p>
          <a:p>
            <a:pPr lvl="1" defTabSz="914400"/>
            <a:r>
              <a:rPr lang="es-ES" sz="1300" dirty="0"/>
              <a:t>Sospecha de HTA de nueva aparición</a:t>
            </a:r>
          </a:p>
          <a:p>
            <a:pPr marL="242887" lvl="1" indent="0" defTabSz="914400">
              <a:buNone/>
            </a:pPr>
            <a:endParaRPr lang="es-ES" sz="1300" dirty="0"/>
          </a:p>
          <a:p>
            <a:pPr lvl="1" defTabSz="914400"/>
            <a:r>
              <a:rPr lang="es-ES" sz="1300" dirty="0"/>
              <a:t>Alteraciones electrocardiográficas o aparición de nuevas alteraciones cardiacas en pruebas de imagen</a:t>
            </a:r>
          </a:p>
          <a:p>
            <a:pPr marL="242887" lvl="1" indent="0" defTabSz="914400">
              <a:buNone/>
            </a:pPr>
            <a:endParaRPr lang="es-ES" sz="1300" dirty="0"/>
          </a:p>
          <a:p>
            <a:pPr lvl="1" defTabSz="914400"/>
            <a:r>
              <a:rPr lang="es-ES" sz="1300" dirty="0"/>
              <a:t>Nuevas prescripciones que puedan provocar efectos secundarios a nivel cardiaco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DCBCE8F-EC0C-E045-AA37-85B8AEF53298}"/>
              </a:ext>
            </a:extLst>
          </p:cNvPr>
          <p:cNvSpPr txBox="1"/>
          <p:nvPr/>
        </p:nvSpPr>
        <p:spPr>
          <a:xfrm>
            <a:off x="5646036" y="4924154"/>
            <a:ext cx="461772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000" i="1" dirty="0" err="1">
                <a:effectLst/>
                <a:latin typeface="Helvetica" pitchFamily="2" charset="0"/>
              </a:rPr>
              <a:t>European</a:t>
            </a:r>
            <a:r>
              <a:rPr lang="es-ES" sz="1000" i="1" dirty="0">
                <a:effectLst/>
                <a:latin typeface="Helvetica" pitchFamily="2" charset="0"/>
              </a:rPr>
              <a:t> </a:t>
            </a:r>
            <a:r>
              <a:rPr lang="es-ES" sz="1000" i="1" dirty="0" err="1">
                <a:effectLst/>
                <a:latin typeface="Helvetica" pitchFamily="2" charset="0"/>
              </a:rPr>
              <a:t>Journal</a:t>
            </a:r>
            <a:r>
              <a:rPr lang="es-ES" sz="1000" i="1" dirty="0">
                <a:effectLst/>
                <a:latin typeface="Helvetica" pitchFamily="2" charset="0"/>
              </a:rPr>
              <a:t> of </a:t>
            </a:r>
            <a:r>
              <a:rPr lang="es-ES" sz="1000" i="1" dirty="0" err="1">
                <a:effectLst/>
                <a:latin typeface="Helvetica" pitchFamily="2" charset="0"/>
              </a:rPr>
              <a:t>Endocrinology</a:t>
            </a:r>
            <a:r>
              <a:rPr lang="es-ES" sz="1000" dirty="0">
                <a:effectLst/>
                <a:latin typeface="Helvetica" pitchFamily="2" charset="0"/>
              </a:rPr>
              <a:t>, 2024, Vol. 190, No. 6 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5B5E43F8-57D6-5F6C-EFD3-389C06A9EE0F}"/>
              </a:ext>
            </a:extLst>
          </p:cNvPr>
          <p:cNvSpPr/>
          <p:nvPr/>
        </p:nvSpPr>
        <p:spPr>
          <a:xfrm>
            <a:off x="4812224" y="2061275"/>
            <a:ext cx="3920764" cy="180555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b="1" dirty="0"/>
              <a:t>Una mujer con ST no debería llegar a planificación gestacional sin una valoración cardiovascular reciente.</a:t>
            </a:r>
            <a:endParaRPr lang="es-ES" dirty="0"/>
          </a:p>
          <a:p>
            <a:r>
              <a:rPr lang="es-ES" dirty="0"/>
              <a:t>La guía 2024 recomienda que la imagen cardiovascular más reciente no tenga más de </a:t>
            </a:r>
            <a:r>
              <a:rPr lang="es-ES" b="1" dirty="0"/>
              <a:t>2 años</a:t>
            </a:r>
            <a:r>
              <a:rPr lang="es-ES" dirty="0"/>
              <a:t> antes de embarazo o tratamientos de fertilidad, y que se complete una valoración especialmente rigurosa de la aorta</a:t>
            </a:r>
          </a:p>
        </p:txBody>
      </p:sp>
    </p:spTree>
    <p:extLst>
      <p:ext uri="{BB962C8B-B14F-4D97-AF65-F5344CB8AC3E}">
        <p14:creationId xmlns:p14="http://schemas.microsoft.com/office/powerpoint/2010/main" val="1523624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4362" y="4436897"/>
            <a:ext cx="881508" cy="64625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015" y="4393146"/>
            <a:ext cx="1886303" cy="750353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49AEFE93-BB67-B543-B4B9-814E25802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772" y="227686"/>
            <a:ext cx="8464216" cy="998220"/>
          </a:xfrm>
        </p:spPr>
        <p:txBody>
          <a:bodyPr/>
          <a:lstStyle/>
          <a:p>
            <a:r>
              <a:rPr lang="es-ES" sz="2800" dirty="0">
                <a:solidFill>
                  <a:srgbClr val="FF0000"/>
                </a:solidFill>
              </a:rPr>
              <a:t>Evaluación y seguimiento por aparatos</a:t>
            </a:r>
            <a:br>
              <a:rPr lang="es-ES" sz="2800" dirty="0">
                <a:solidFill>
                  <a:srgbClr val="FF0000"/>
                </a:solidFill>
              </a:rPr>
            </a:br>
            <a:r>
              <a:rPr lang="es-ES" sz="2800" dirty="0"/>
              <a:t>Enfermedad renal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695E13ED-CC9F-784E-BFE6-C15A5178C565}"/>
              </a:ext>
            </a:extLst>
          </p:cNvPr>
          <p:cNvSpPr txBox="1"/>
          <p:nvPr/>
        </p:nvSpPr>
        <p:spPr>
          <a:xfrm>
            <a:off x="268772" y="1336935"/>
            <a:ext cx="79755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dirty="0"/>
              <a:t>Las anomalías congénitas del riñón y del tracto urinario son comunes (</a:t>
            </a:r>
            <a:r>
              <a:rPr lang="es-ES" sz="1800" b="1" dirty="0"/>
              <a:t>18 % y el 60 %).</a:t>
            </a:r>
          </a:p>
        </p:txBody>
      </p:sp>
      <p:pic>
        <p:nvPicPr>
          <p:cNvPr id="8" name="Picture 4" descr="Nefrología y Trasplante Renal – IDIBELL">
            <a:extLst>
              <a:ext uri="{FF2B5EF4-FFF2-40B4-BE49-F238E27FC236}">
                <a16:creationId xmlns:a16="http://schemas.microsoft.com/office/drawing/2014/main" id="{2D385332-B36F-1F4D-98AF-133DBB9AA7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3729" y="726796"/>
            <a:ext cx="1407351" cy="703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8427F2D4-215F-3344-B01D-120780FF73DF}"/>
              </a:ext>
            </a:extLst>
          </p:cNvPr>
          <p:cNvSpPr txBox="1"/>
          <p:nvPr/>
        </p:nvSpPr>
        <p:spPr>
          <a:xfrm>
            <a:off x="268772" y="2148172"/>
            <a:ext cx="778384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dirty="0"/>
              <a:t>El riñón en herradura (15%) y la duplicidad </a:t>
            </a:r>
            <a:r>
              <a:rPr lang="es-ES" sz="1800" dirty="0" err="1"/>
              <a:t>pielocalicial</a:t>
            </a:r>
            <a:r>
              <a:rPr lang="es-ES" sz="1800" dirty="0"/>
              <a:t> (20%) son las anomalías más frecuentes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90E209F-8884-684B-B429-90C03C26FF9D}"/>
              </a:ext>
            </a:extLst>
          </p:cNvPr>
          <p:cNvSpPr txBox="1"/>
          <p:nvPr/>
        </p:nvSpPr>
        <p:spPr>
          <a:xfrm>
            <a:off x="268772" y="3016024"/>
            <a:ext cx="835903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s-ES" sz="1800" dirty="0"/>
              <a:t>Se recomienda </a:t>
            </a:r>
            <a:r>
              <a:rPr lang="es-ES" sz="1800" u="sng" dirty="0"/>
              <a:t>ecografía renal al momento del diagnóstico </a:t>
            </a:r>
            <a:r>
              <a:rPr lang="es-ES" sz="1800" dirty="0"/>
              <a:t>y  análisis de orina anual para detectar </a:t>
            </a:r>
            <a:r>
              <a:rPr lang="es-ES" sz="1800" u="sng" dirty="0"/>
              <a:t>proteinuria</a:t>
            </a:r>
            <a:r>
              <a:rPr lang="es-ES" sz="1800" dirty="0"/>
              <a:t> en todos los individuos con </a:t>
            </a:r>
            <a:r>
              <a:rPr lang="es-ES" sz="1800" b="1" dirty="0"/>
              <a:t>agenesia renal, hipoplasia bilateral o riñón en herradura 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61209392-C893-BE4D-A9F1-BFE72F081FF7}"/>
              </a:ext>
            </a:extLst>
          </p:cNvPr>
          <p:cNvSpPr txBox="1"/>
          <p:nvPr/>
        </p:nvSpPr>
        <p:spPr>
          <a:xfrm>
            <a:off x="5585076" y="4126353"/>
            <a:ext cx="461772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000" i="1" dirty="0" err="1">
                <a:effectLst/>
                <a:latin typeface="Helvetica" pitchFamily="2" charset="0"/>
              </a:rPr>
              <a:t>European</a:t>
            </a:r>
            <a:r>
              <a:rPr lang="es-ES" sz="1000" i="1" dirty="0">
                <a:effectLst/>
                <a:latin typeface="Helvetica" pitchFamily="2" charset="0"/>
              </a:rPr>
              <a:t> </a:t>
            </a:r>
            <a:r>
              <a:rPr lang="es-ES" sz="1000" i="1" dirty="0" err="1">
                <a:effectLst/>
                <a:latin typeface="Helvetica" pitchFamily="2" charset="0"/>
              </a:rPr>
              <a:t>Journal</a:t>
            </a:r>
            <a:r>
              <a:rPr lang="es-ES" sz="1000" i="1" dirty="0">
                <a:effectLst/>
                <a:latin typeface="Helvetica" pitchFamily="2" charset="0"/>
              </a:rPr>
              <a:t> of </a:t>
            </a:r>
            <a:r>
              <a:rPr lang="es-ES" sz="1000" i="1" dirty="0" err="1">
                <a:effectLst/>
                <a:latin typeface="Helvetica" pitchFamily="2" charset="0"/>
              </a:rPr>
              <a:t>Endocrinology</a:t>
            </a:r>
            <a:r>
              <a:rPr lang="es-ES" sz="1000" dirty="0">
                <a:effectLst/>
                <a:latin typeface="Helvetica" pitchFamily="2" charset="0"/>
              </a:rPr>
              <a:t>, 2024, Vol. 190, No. 6 </a:t>
            </a:r>
          </a:p>
        </p:txBody>
      </p:sp>
    </p:spTree>
    <p:extLst>
      <p:ext uri="{BB962C8B-B14F-4D97-AF65-F5344CB8AC3E}">
        <p14:creationId xmlns:p14="http://schemas.microsoft.com/office/powerpoint/2010/main" val="36447261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4362" y="4436897"/>
            <a:ext cx="881508" cy="64625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015" y="4393146"/>
            <a:ext cx="1886303" cy="750353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4612995D-C9F8-E842-ACD9-A1C1FA2DB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772" y="227686"/>
            <a:ext cx="8464216" cy="998220"/>
          </a:xfrm>
        </p:spPr>
        <p:txBody>
          <a:bodyPr/>
          <a:lstStyle/>
          <a:p>
            <a:r>
              <a:rPr lang="es-ES" sz="2800" dirty="0">
                <a:solidFill>
                  <a:srgbClr val="FF0000"/>
                </a:solidFill>
              </a:rPr>
              <a:t>Evaluación y seguimiento por aparatos</a:t>
            </a:r>
            <a:br>
              <a:rPr lang="es-ES" sz="2800" dirty="0">
                <a:solidFill>
                  <a:srgbClr val="FF0000"/>
                </a:solidFill>
              </a:rPr>
            </a:br>
            <a:r>
              <a:rPr lang="es-ES" sz="2800" dirty="0"/>
              <a:t>Alteraciones metabólicas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A60A54E-7AF7-9A43-BE77-D48D07A17506}"/>
              </a:ext>
            </a:extLst>
          </p:cNvPr>
          <p:cNvSpPr txBox="1"/>
          <p:nvPr/>
        </p:nvSpPr>
        <p:spPr>
          <a:xfrm>
            <a:off x="268772" y="1510378"/>
            <a:ext cx="8464216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b="1" dirty="0"/>
              <a:t>Diabetes mellitus</a:t>
            </a:r>
            <a:r>
              <a:rPr lang="es-ES" sz="2000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dirty="0"/>
              <a:t>Es más prevalente 25 % al 70 %</a:t>
            </a:r>
          </a:p>
          <a:p>
            <a:r>
              <a:rPr lang="es-ES" sz="20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dirty="0"/>
              <a:t>Mayor riesgo de sufrir diabetes tipo 1 y tipo 2</a:t>
            </a:r>
          </a:p>
          <a:p>
            <a:endParaRPr lang="es-E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dirty="0"/>
              <a:t>Edad más temprana y es menos relacionada los factores de riesgo habituales (IMC, composición corporal y antecedentes familiares) comparación con la población general</a:t>
            </a:r>
          </a:p>
        </p:txBody>
      </p:sp>
      <p:pic>
        <p:nvPicPr>
          <p:cNvPr id="6146" name="Picture 2" descr="Pancreatectomía: lo que hay que saber | Hospital de Bellvitge">
            <a:extLst>
              <a:ext uri="{FF2B5EF4-FFF2-40B4-BE49-F238E27FC236}">
                <a16:creationId xmlns:a16="http://schemas.microsoft.com/office/drawing/2014/main" id="{3D5930B5-2C0E-5242-B7D1-2450A917CA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6194" y="556938"/>
            <a:ext cx="1119034" cy="1119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754728B-3242-B649-BCBB-4FA979101530}"/>
              </a:ext>
            </a:extLst>
          </p:cNvPr>
          <p:cNvSpPr txBox="1"/>
          <p:nvPr/>
        </p:nvSpPr>
        <p:spPr>
          <a:xfrm>
            <a:off x="5585076" y="4126353"/>
            <a:ext cx="461772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000" i="1" dirty="0" err="1">
                <a:effectLst/>
                <a:latin typeface="Helvetica" pitchFamily="2" charset="0"/>
              </a:rPr>
              <a:t>European</a:t>
            </a:r>
            <a:r>
              <a:rPr lang="es-ES" sz="1000" i="1" dirty="0">
                <a:effectLst/>
                <a:latin typeface="Helvetica" pitchFamily="2" charset="0"/>
              </a:rPr>
              <a:t> </a:t>
            </a:r>
            <a:r>
              <a:rPr lang="es-ES" sz="1000" i="1" dirty="0" err="1">
                <a:effectLst/>
                <a:latin typeface="Helvetica" pitchFamily="2" charset="0"/>
              </a:rPr>
              <a:t>Journal</a:t>
            </a:r>
            <a:r>
              <a:rPr lang="es-ES" sz="1000" i="1" dirty="0">
                <a:effectLst/>
                <a:latin typeface="Helvetica" pitchFamily="2" charset="0"/>
              </a:rPr>
              <a:t> of </a:t>
            </a:r>
            <a:r>
              <a:rPr lang="es-ES" sz="1000" i="1" dirty="0" err="1">
                <a:effectLst/>
                <a:latin typeface="Helvetica" pitchFamily="2" charset="0"/>
              </a:rPr>
              <a:t>Endocrinology</a:t>
            </a:r>
            <a:r>
              <a:rPr lang="es-ES" sz="1000" dirty="0">
                <a:effectLst/>
                <a:latin typeface="Helvetica" pitchFamily="2" charset="0"/>
              </a:rPr>
              <a:t>, 2024, Vol. 190, No. 6 </a:t>
            </a:r>
          </a:p>
        </p:txBody>
      </p:sp>
    </p:spTree>
    <p:extLst>
      <p:ext uri="{BB962C8B-B14F-4D97-AF65-F5344CB8AC3E}">
        <p14:creationId xmlns:p14="http://schemas.microsoft.com/office/powerpoint/2010/main" val="14674656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4362" y="4436897"/>
            <a:ext cx="881508" cy="64625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015" y="4393146"/>
            <a:ext cx="1886303" cy="750353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74FE6245-2B5E-0343-9B3F-7221415931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772" y="227686"/>
            <a:ext cx="8464216" cy="998220"/>
          </a:xfrm>
        </p:spPr>
        <p:txBody>
          <a:bodyPr/>
          <a:lstStyle/>
          <a:p>
            <a:r>
              <a:rPr lang="es-ES" sz="2800" dirty="0">
                <a:solidFill>
                  <a:srgbClr val="FF0000"/>
                </a:solidFill>
              </a:rPr>
              <a:t>Evaluación y seguimiento por aparatos</a:t>
            </a:r>
            <a:br>
              <a:rPr lang="es-ES" sz="2800" dirty="0">
                <a:solidFill>
                  <a:srgbClr val="FF0000"/>
                </a:solidFill>
              </a:rPr>
            </a:br>
            <a:r>
              <a:rPr lang="es-ES" sz="2800" dirty="0"/>
              <a:t>Alteraciones metabólicas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414911C-AFDF-E243-AACE-42A0F1D5F6D3}"/>
              </a:ext>
            </a:extLst>
          </p:cNvPr>
          <p:cNvSpPr txBox="1"/>
          <p:nvPr/>
        </p:nvSpPr>
        <p:spPr>
          <a:xfrm>
            <a:off x="268771" y="1582606"/>
            <a:ext cx="769535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dirty="0"/>
              <a:t>La hiperlipidemia está presente en aproximadamente el 30% de adultos con síndrome de Turner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B621939-8892-1048-A3C6-02E337C61BA3}"/>
              </a:ext>
            </a:extLst>
          </p:cNvPr>
          <p:cNvSpPr txBox="1"/>
          <p:nvPr/>
        </p:nvSpPr>
        <p:spPr>
          <a:xfrm>
            <a:off x="268770" y="2571750"/>
            <a:ext cx="863925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dirty="0"/>
              <a:t>Prevalencia de sobrepeso/obesidad de hasta el 48 %</a:t>
            </a:r>
          </a:p>
          <a:p>
            <a:endParaRPr lang="es-ES" sz="2000" dirty="0"/>
          </a:p>
          <a:p>
            <a:r>
              <a:rPr lang="es-ES" sz="2000" dirty="0"/>
              <a:t>Masa grasa visceral y total están elevadas en adultos con síndrome de Turner, mientras que la masa muscular está disminuida</a:t>
            </a:r>
          </a:p>
          <a:p>
            <a:endParaRPr lang="es-ES" sz="2000" dirty="0"/>
          </a:p>
          <a:p>
            <a:endParaRPr lang="es-ES" sz="2000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C1E24A7-56EF-5C49-AE3A-CFF5D5C14A80}"/>
              </a:ext>
            </a:extLst>
          </p:cNvPr>
          <p:cNvSpPr txBox="1"/>
          <p:nvPr/>
        </p:nvSpPr>
        <p:spPr>
          <a:xfrm>
            <a:off x="5585076" y="4126353"/>
            <a:ext cx="461772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000" i="1" dirty="0" err="1">
                <a:effectLst/>
                <a:latin typeface="Helvetica" pitchFamily="2" charset="0"/>
              </a:rPr>
              <a:t>European</a:t>
            </a:r>
            <a:r>
              <a:rPr lang="es-ES" sz="1000" i="1" dirty="0">
                <a:effectLst/>
                <a:latin typeface="Helvetica" pitchFamily="2" charset="0"/>
              </a:rPr>
              <a:t> </a:t>
            </a:r>
            <a:r>
              <a:rPr lang="es-ES" sz="1000" i="1" dirty="0" err="1">
                <a:effectLst/>
                <a:latin typeface="Helvetica" pitchFamily="2" charset="0"/>
              </a:rPr>
              <a:t>Journal</a:t>
            </a:r>
            <a:r>
              <a:rPr lang="es-ES" sz="1000" i="1" dirty="0">
                <a:effectLst/>
                <a:latin typeface="Helvetica" pitchFamily="2" charset="0"/>
              </a:rPr>
              <a:t> of </a:t>
            </a:r>
            <a:r>
              <a:rPr lang="es-ES" sz="1000" i="1" dirty="0" err="1">
                <a:effectLst/>
                <a:latin typeface="Helvetica" pitchFamily="2" charset="0"/>
              </a:rPr>
              <a:t>Endocrinology</a:t>
            </a:r>
            <a:r>
              <a:rPr lang="es-ES" sz="1000" dirty="0">
                <a:effectLst/>
                <a:latin typeface="Helvetica" pitchFamily="2" charset="0"/>
              </a:rPr>
              <a:t>, 2024, Vol. 190, No. 6 </a:t>
            </a:r>
          </a:p>
        </p:txBody>
      </p:sp>
    </p:spTree>
    <p:extLst>
      <p:ext uri="{BB962C8B-B14F-4D97-AF65-F5344CB8AC3E}">
        <p14:creationId xmlns:p14="http://schemas.microsoft.com/office/powerpoint/2010/main" val="30730153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4362" y="4436897"/>
            <a:ext cx="881508" cy="64625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015" y="4393146"/>
            <a:ext cx="1886303" cy="750353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64227E5C-CD82-214C-9DD1-D90651BB9B48}"/>
              </a:ext>
            </a:extLst>
          </p:cNvPr>
          <p:cNvSpPr txBox="1"/>
          <p:nvPr/>
        </p:nvSpPr>
        <p:spPr>
          <a:xfrm>
            <a:off x="268772" y="1675972"/>
            <a:ext cx="786089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s-ES" sz="2000" dirty="0"/>
              <a:t>Promoción de estilo de vida saludable, incluido el ejercicio</a:t>
            </a:r>
            <a:r>
              <a:rPr lang="es-ES" dirty="0"/>
              <a:t>.</a:t>
            </a: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9DD83558-6AFB-E74E-9EA5-CC6368F167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772" y="227686"/>
            <a:ext cx="8464216" cy="998220"/>
          </a:xfrm>
        </p:spPr>
        <p:txBody>
          <a:bodyPr/>
          <a:lstStyle/>
          <a:p>
            <a:r>
              <a:rPr lang="es-ES" sz="2800" dirty="0">
                <a:solidFill>
                  <a:srgbClr val="FF0000"/>
                </a:solidFill>
              </a:rPr>
              <a:t>Evaluación y seguimiento por aparatos</a:t>
            </a:r>
            <a:br>
              <a:rPr lang="es-ES" sz="2800" dirty="0">
                <a:solidFill>
                  <a:srgbClr val="FF0000"/>
                </a:solidFill>
              </a:rPr>
            </a:br>
            <a:r>
              <a:rPr lang="es-ES" sz="2800" dirty="0"/>
              <a:t>Alteraciones metabólicas</a:t>
            </a:r>
          </a:p>
        </p:txBody>
      </p:sp>
      <p:pic>
        <p:nvPicPr>
          <p:cNvPr id="9" name="Picture 2" descr="Pancreatectomía: lo que hay que saber | Hospital de Bellvitge">
            <a:extLst>
              <a:ext uri="{FF2B5EF4-FFF2-40B4-BE49-F238E27FC236}">
                <a16:creationId xmlns:a16="http://schemas.microsoft.com/office/drawing/2014/main" id="{4F2C38D7-855B-EE4F-B0B1-579CEB8154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6194" y="556938"/>
            <a:ext cx="1119034" cy="1119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F29F0A68-815E-5D44-9A40-9C34F2A9B7AE}"/>
              </a:ext>
            </a:extLst>
          </p:cNvPr>
          <p:cNvSpPr txBox="1"/>
          <p:nvPr/>
        </p:nvSpPr>
        <p:spPr>
          <a:xfrm>
            <a:off x="268772" y="2341480"/>
            <a:ext cx="821155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s-ES" sz="2000" dirty="0"/>
              <a:t>Medición de HbA1c o glucosa en ayunas cada 1-2 años a partir de los 10-12 años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A08215D-8DA4-AE42-922C-080D10615D98}"/>
              </a:ext>
            </a:extLst>
          </p:cNvPr>
          <p:cNvSpPr txBox="1"/>
          <p:nvPr/>
        </p:nvSpPr>
        <p:spPr>
          <a:xfrm>
            <a:off x="268773" y="3314764"/>
            <a:ext cx="821155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s-ES" sz="2000" dirty="0"/>
              <a:t>Evaluación de los </a:t>
            </a:r>
            <a:r>
              <a:rPr lang="es-ES" sz="2000" dirty="0" err="1"/>
              <a:t>autoanticuerpos</a:t>
            </a:r>
            <a:r>
              <a:rPr lang="es-ES" sz="2000" dirty="0"/>
              <a:t> contra la diabetes en el momento del diagnóstico de diabetes en mujeres con ST para determinar el tipo de diabetes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BB4523BE-AC07-B54D-B507-54E6EF2841D2}"/>
              </a:ext>
            </a:extLst>
          </p:cNvPr>
          <p:cNvSpPr txBox="1"/>
          <p:nvPr/>
        </p:nvSpPr>
        <p:spPr>
          <a:xfrm>
            <a:off x="5585076" y="4126353"/>
            <a:ext cx="461772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000" i="1" dirty="0" err="1">
                <a:effectLst/>
                <a:latin typeface="Helvetica" pitchFamily="2" charset="0"/>
              </a:rPr>
              <a:t>European</a:t>
            </a:r>
            <a:r>
              <a:rPr lang="es-ES" sz="1000" i="1" dirty="0">
                <a:effectLst/>
                <a:latin typeface="Helvetica" pitchFamily="2" charset="0"/>
              </a:rPr>
              <a:t> </a:t>
            </a:r>
            <a:r>
              <a:rPr lang="es-ES" sz="1000" i="1" dirty="0" err="1">
                <a:effectLst/>
                <a:latin typeface="Helvetica" pitchFamily="2" charset="0"/>
              </a:rPr>
              <a:t>Journal</a:t>
            </a:r>
            <a:r>
              <a:rPr lang="es-ES" sz="1000" i="1" dirty="0">
                <a:effectLst/>
                <a:latin typeface="Helvetica" pitchFamily="2" charset="0"/>
              </a:rPr>
              <a:t> of </a:t>
            </a:r>
            <a:r>
              <a:rPr lang="es-ES" sz="1000" i="1" dirty="0" err="1">
                <a:effectLst/>
                <a:latin typeface="Helvetica" pitchFamily="2" charset="0"/>
              </a:rPr>
              <a:t>Endocrinology</a:t>
            </a:r>
            <a:r>
              <a:rPr lang="es-ES" sz="1000" dirty="0">
                <a:effectLst/>
                <a:latin typeface="Helvetica" pitchFamily="2" charset="0"/>
              </a:rPr>
              <a:t>, 2024, Vol. 190, No. 6 </a:t>
            </a:r>
          </a:p>
        </p:txBody>
      </p:sp>
    </p:spTree>
    <p:extLst>
      <p:ext uri="{BB962C8B-B14F-4D97-AF65-F5344CB8AC3E}">
        <p14:creationId xmlns:p14="http://schemas.microsoft.com/office/powerpoint/2010/main" val="30295920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4362" y="4436897"/>
            <a:ext cx="881508" cy="64625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015" y="4393146"/>
            <a:ext cx="1886303" cy="750353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284D1B14-DEC4-5C43-9A98-E08EF5AD74D9}"/>
              </a:ext>
            </a:extLst>
          </p:cNvPr>
          <p:cNvSpPr txBox="1"/>
          <p:nvPr/>
        </p:nvSpPr>
        <p:spPr>
          <a:xfrm>
            <a:off x="353961" y="1495258"/>
            <a:ext cx="832854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dirty="0"/>
              <a:t>Se estima que el 23,8% de los adultos con ST tienen osteoporosis y un aumento del 25% en la tasa de fracturas</a:t>
            </a: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CA4ED5E5-4A0D-AC44-8A29-210D7F856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772" y="227686"/>
            <a:ext cx="8464216" cy="998220"/>
          </a:xfrm>
        </p:spPr>
        <p:txBody>
          <a:bodyPr/>
          <a:lstStyle/>
          <a:p>
            <a:r>
              <a:rPr lang="es-ES" sz="2800" dirty="0">
                <a:solidFill>
                  <a:srgbClr val="FF0000"/>
                </a:solidFill>
              </a:rPr>
              <a:t>Evaluación y seguimiento por aparatos</a:t>
            </a:r>
            <a:br>
              <a:rPr lang="es-ES" sz="2800" dirty="0">
                <a:solidFill>
                  <a:srgbClr val="FF0000"/>
                </a:solidFill>
              </a:rPr>
            </a:br>
            <a:r>
              <a:rPr lang="es-ES" sz="2800" dirty="0"/>
              <a:t>Salud ósea</a:t>
            </a:r>
          </a:p>
        </p:txBody>
      </p:sp>
      <p:pic>
        <p:nvPicPr>
          <p:cNvPr id="9220" name="Picture 4" descr="Aprende qué es la osteoporosis y cómo prevenirla">
            <a:extLst>
              <a:ext uri="{FF2B5EF4-FFF2-40B4-BE49-F238E27FC236}">
                <a16:creationId xmlns:a16="http://schemas.microsoft.com/office/drawing/2014/main" id="{30113324-E317-9141-A9B5-4D5CF5D8BA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5509" y="798077"/>
            <a:ext cx="1359719" cy="697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EDD7A255-5097-9447-BC0F-9A94CEF2EA7E}"/>
              </a:ext>
            </a:extLst>
          </p:cNvPr>
          <p:cNvSpPr txBox="1"/>
          <p:nvPr/>
        </p:nvSpPr>
        <p:spPr>
          <a:xfrm>
            <a:off x="120304" y="2245218"/>
            <a:ext cx="8413730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u="sng" dirty="0"/>
              <a:t>Recomendaciones: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s-ES" sz="1600" dirty="0"/>
              <a:t>Medidas de estilo de vida saludables, incluida la ingesta dietética de calcio y vitamina D, la actividad de control de peso y tratamiento sustitutivo con estrógenos</a:t>
            </a:r>
          </a:p>
          <a:p>
            <a:endParaRPr lang="es-ES" sz="1600" dirty="0"/>
          </a:p>
          <a:p>
            <a:pPr marL="285750" indent="-285750">
              <a:buFont typeface="Wingdings" pitchFamily="2" charset="2"/>
              <a:buChar char="Ø"/>
            </a:pPr>
            <a:r>
              <a:rPr lang="es-ES" sz="1600" dirty="0"/>
              <a:t>Detección sistemática de deficiencia de vitamina D</a:t>
            </a:r>
          </a:p>
          <a:p>
            <a:endParaRPr lang="es-ES" sz="1600" dirty="0"/>
          </a:p>
          <a:p>
            <a:pPr marL="285750" indent="-285750">
              <a:buFont typeface="Wingdings" pitchFamily="2" charset="2"/>
              <a:buChar char="Ø"/>
            </a:pPr>
            <a:r>
              <a:rPr lang="es-ES" sz="1600" dirty="0"/>
              <a:t>DXA después de completar el crecimiento pero antes de los 21 años de edad y cada 5 a 10 años durante la edad adulta 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FBDC79B-8D57-5542-896D-B1418BC35E3E}"/>
              </a:ext>
            </a:extLst>
          </p:cNvPr>
          <p:cNvSpPr txBox="1"/>
          <p:nvPr/>
        </p:nvSpPr>
        <p:spPr>
          <a:xfrm>
            <a:off x="5585076" y="4126353"/>
            <a:ext cx="461772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000" i="1" dirty="0" err="1">
                <a:effectLst/>
                <a:latin typeface="Helvetica" pitchFamily="2" charset="0"/>
              </a:rPr>
              <a:t>European</a:t>
            </a:r>
            <a:r>
              <a:rPr lang="es-ES" sz="1000" i="1" dirty="0">
                <a:effectLst/>
                <a:latin typeface="Helvetica" pitchFamily="2" charset="0"/>
              </a:rPr>
              <a:t> </a:t>
            </a:r>
            <a:r>
              <a:rPr lang="es-ES" sz="1000" i="1" dirty="0" err="1">
                <a:effectLst/>
                <a:latin typeface="Helvetica" pitchFamily="2" charset="0"/>
              </a:rPr>
              <a:t>Journal</a:t>
            </a:r>
            <a:r>
              <a:rPr lang="es-ES" sz="1000" i="1" dirty="0">
                <a:effectLst/>
                <a:latin typeface="Helvetica" pitchFamily="2" charset="0"/>
              </a:rPr>
              <a:t> of </a:t>
            </a:r>
            <a:r>
              <a:rPr lang="es-ES" sz="1000" i="1" dirty="0" err="1">
                <a:effectLst/>
                <a:latin typeface="Helvetica" pitchFamily="2" charset="0"/>
              </a:rPr>
              <a:t>Endocrinology</a:t>
            </a:r>
            <a:r>
              <a:rPr lang="es-ES" sz="1000" dirty="0">
                <a:effectLst/>
                <a:latin typeface="Helvetica" pitchFamily="2" charset="0"/>
              </a:rPr>
              <a:t>, 2024, Vol. 190, No. 6 </a:t>
            </a:r>
          </a:p>
        </p:txBody>
      </p:sp>
    </p:spTree>
    <p:extLst>
      <p:ext uri="{BB962C8B-B14F-4D97-AF65-F5344CB8AC3E}">
        <p14:creationId xmlns:p14="http://schemas.microsoft.com/office/powerpoint/2010/main" val="14908397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4362" y="4436897"/>
            <a:ext cx="881508" cy="64625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015" y="4393146"/>
            <a:ext cx="1886303" cy="750353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FDED0E12-ACF7-4442-A05E-23692A82B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772" y="227686"/>
            <a:ext cx="8464216" cy="998220"/>
          </a:xfrm>
        </p:spPr>
        <p:txBody>
          <a:bodyPr/>
          <a:lstStyle/>
          <a:p>
            <a:r>
              <a:rPr lang="es-ES" sz="2800" dirty="0">
                <a:solidFill>
                  <a:srgbClr val="FF0000"/>
                </a:solidFill>
              </a:rPr>
              <a:t>Evaluación y seguimiento por aparatos</a:t>
            </a:r>
            <a:br>
              <a:rPr lang="es-ES" sz="2800" dirty="0">
                <a:solidFill>
                  <a:srgbClr val="FF0000"/>
                </a:solidFill>
              </a:rPr>
            </a:br>
            <a:r>
              <a:rPr lang="es-ES" sz="2800" dirty="0"/>
              <a:t>Autoinmunidad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75076B66-72A4-5445-942C-4B64D1254FED}"/>
              </a:ext>
            </a:extLst>
          </p:cNvPr>
          <p:cNvSpPr txBox="1"/>
          <p:nvPr/>
        </p:nvSpPr>
        <p:spPr>
          <a:xfrm>
            <a:off x="268772" y="1354073"/>
            <a:ext cx="846421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800" dirty="0"/>
              <a:t>Mayor riesgo de enfermedades autoinmunes (prevalencia 61%) 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800" dirty="0"/>
              <a:t>La </a:t>
            </a:r>
            <a:r>
              <a:rPr lang="es-ES" sz="1800" u="sng" dirty="0"/>
              <a:t>tiroiditis de Hashimoto </a:t>
            </a:r>
            <a:r>
              <a:rPr lang="es-ES" sz="1800" dirty="0"/>
              <a:t>es la enfermedad autoinmune más prevalente ( 17%) </a:t>
            </a:r>
            <a:r>
              <a:rPr lang="es-ES" sz="1800" u="sng" dirty="0"/>
              <a:t>seguida de la enfermedad celíaca </a:t>
            </a:r>
            <a:r>
              <a:rPr lang="es-ES" sz="1800" dirty="0"/>
              <a:t>(4%-7%) y la </a:t>
            </a:r>
            <a:r>
              <a:rPr lang="es-ES" sz="1800" u="sng" dirty="0"/>
              <a:t>deficiencia de vitamina B12</a:t>
            </a:r>
            <a:r>
              <a:rPr lang="es-ES" sz="1800" dirty="0"/>
              <a:t> ( 5%-12%).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96805F6-F3E9-D542-91CE-6FFC6DC76104}"/>
              </a:ext>
            </a:extLst>
          </p:cNvPr>
          <p:cNvSpPr txBox="1"/>
          <p:nvPr/>
        </p:nvSpPr>
        <p:spPr>
          <a:xfrm>
            <a:off x="491319" y="2959568"/>
            <a:ext cx="824166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dirty="0"/>
              <a:t>Otros trastornos autoinmunes :</a:t>
            </a:r>
          </a:p>
          <a:p>
            <a:r>
              <a:rPr lang="es-ES" sz="1600" dirty="0"/>
              <a:t>Diabetes tipo 1, enfermedad de Addison, enfermedad de Graves, psoriasis, vitíligo, alopecia, liquen esclerosis, enfermedad inflamatoria intestinal, gastritis, cirrosis biliar primaria, artritis reumatoide, espondilitis anquilosante, y púrpura </a:t>
            </a:r>
            <a:r>
              <a:rPr lang="es-ES" sz="1600" dirty="0" err="1"/>
              <a:t>trombocitopénica</a:t>
            </a:r>
            <a:r>
              <a:rPr lang="es-ES" sz="1600" dirty="0"/>
              <a:t> idiopática.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52E201E-F022-5D4F-B325-1D8DE500528A}"/>
              </a:ext>
            </a:extLst>
          </p:cNvPr>
          <p:cNvSpPr txBox="1"/>
          <p:nvPr/>
        </p:nvSpPr>
        <p:spPr>
          <a:xfrm>
            <a:off x="5585076" y="4126353"/>
            <a:ext cx="461772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000" i="1" dirty="0" err="1">
                <a:effectLst/>
                <a:latin typeface="Helvetica" pitchFamily="2" charset="0"/>
              </a:rPr>
              <a:t>European</a:t>
            </a:r>
            <a:r>
              <a:rPr lang="es-ES" sz="1000" i="1" dirty="0">
                <a:effectLst/>
                <a:latin typeface="Helvetica" pitchFamily="2" charset="0"/>
              </a:rPr>
              <a:t> </a:t>
            </a:r>
            <a:r>
              <a:rPr lang="es-ES" sz="1000" i="1" dirty="0" err="1">
                <a:effectLst/>
                <a:latin typeface="Helvetica" pitchFamily="2" charset="0"/>
              </a:rPr>
              <a:t>Journal</a:t>
            </a:r>
            <a:r>
              <a:rPr lang="es-ES" sz="1000" i="1" dirty="0">
                <a:effectLst/>
                <a:latin typeface="Helvetica" pitchFamily="2" charset="0"/>
              </a:rPr>
              <a:t> of </a:t>
            </a:r>
            <a:r>
              <a:rPr lang="es-ES" sz="1000" i="1" dirty="0" err="1">
                <a:effectLst/>
                <a:latin typeface="Helvetica" pitchFamily="2" charset="0"/>
              </a:rPr>
              <a:t>Endocrinology</a:t>
            </a:r>
            <a:r>
              <a:rPr lang="es-ES" sz="1000" dirty="0">
                <a:effectLst/>
                <a:latin typeface="Helvetica" pitchFamily="2" charset="0"/>
              </a:rPr>
              <a:t>, 2024, Vol. 190, No. 6 </a:t>
            </a:r>
          </a:p>
        </p:txBody>
      </p:sp>
    </p:spTree>
    <p:extLst>
      <p:ext uri="{BB962C8B-B14F-4D97-AF65-F5344CB8AC3E}">
        <p14:creationId xmlns:p14="http://schemas.microsoft.com/office/powerpoint/2010/main" val="16777694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4362" y="4436897"/>
            <a:ext cx="881508" cy="64625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015" y="4393146"/>
            <a:ext cx="1886303" cy="750353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FDED0E12-ACF7-4442-A05E-23692A82B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772" y="227686"/>
            <a:ext cx="8464216" cy="998220"/>
          </a:xfrm>
        </p:spPr>
        <p:txBody>
          <a:bodyPr/>
          <a:lstStyle/>
          <a:p>
            <a:r>
              <a:rPr lang="es-ES" sz="2800" dirty="0">
                <a:solidFill>
                  <a:srgbClr val="FF0000"/>
                </a:solidFill>
              </a:rPr>
              <a:t>Evaluación y seguimiento por aparatos</a:t>
            </a:r>
            <a:br>
              <a:rPr lang="es-ES" sz="2800" dirty="0">
                <a:solidFill>
                  <a:srgbClr val="FF0000"/>
                </a:solidFill>
              </a:rPr>
            </a:br>
            <a:r>
              <a:rPr lang="es-ES" sz="2800" dirty="0"/>
              <a:t>Autoinmunidad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2CF6D67F-5228-A34E-B15C-740648D0A4D2}"/>
              </a:ext>
            </a:extLst>
          </p:cNvPr>
          <p:cNvSpPr txBox="1"/>
          <p:nvPr/>
        </p:nvSpPr>
        <p:spPr>
          <a:xfrm>
            <a:off x="339892" y="1320432"/>
            <a:ext cx="846421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s-ES" sz="2000" dirty="0"/>
              <a:t>Detección de hipotiroidismo con medición de TSH cada 1 a 2 años a partir de los 2 años de edad y continuar hasta la edad adulta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9FA3B92-2BB1-CC49-82FE-C40E0559D683}"/>
              </a:ext>
            </a:extLst>
          </p:cNvPr>
          <p:cNvSpPr txBox="1"/>
          <p:nvPr/>
        </p:nvSpPr>
        <p:spPr>
          <a:xfrm>
            <a:off x="339892" y="2310140"/>
            <a:ext cx="814901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es-ES" sz="2000" dirty="0"/>
              <a:t>Detección de síntomas de otras enfermedades autoinmunes, como deficiencia de vitamina B12, enfermedad celíaca, psoriasis, vitíligo y enfermedades inflamatorias intestinales.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479CF648-5BC4-F447-AFB7-06262F4220AA}"/>
              </a:ext>
            </a:extLst>
          </p:cNvPr>
          <p:cNvSpPr txBox="1"/>
          <p:nvPr/>
        </p:nvSpPr>
        <p:spPr>
          <a:xfrm>
            <a:off x="5585076" y="4126353"/>
            <a:ext cx="461772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000" i="1" dirty="0" err="1">
                <a:effectLst/>
                <a:latin typeface="Helvetica" pitchFamily="2" charset="0"/>
              </a:rPr>
              <a:t>European</a:t>
            </a:r>
            <a:r>
              <a:rPr lang="es-ES" sz="1000" i="1" dirty="0">
                <a:effectLst/>
                <a:latin typeface="Helvetica" pitchFamily="2" charset="0"/>
              </a:rPr>
              <a:t> </a:t>
            </a:r>
            <a:r>
              <a:rPr lang="es-ES" sz="1000" i="1" dirty="0" err="1">
                <a:effectLst/>
                <a:latin typeface="Helvetica" pitchFamily="2" charset="0"/>
              </a:rPr>
              <a:t>Journal</a:t>
            </a:r>
            <a:r>
              <a:rPr lang="es-ES" sz="1000" i="1" dirty="0">
                <a:effectLst/>
                <a:latin typeface="Helvetica" pitchFamily="2" charset="0"/>
              </a:rPr>
              <a:t> of </a:t>
            </a:r>
            <a:r>
              <a:rPr lang="es-ES" sz="1000" i="1" dirty="0" err="1">
                <a:effectLst/>
                <a:latin typeface="Helvetica" pitchFamily="2" charset="0"/>
              </a:rPr>
              <a:t>Endocrinology</a:t>
            </a:r>
            <a:r>
              <a:rPr lang="es-ES" sz="1000" dirty="0">
                <a:effectLst/>
                <a:latin typeface="Helvetica" pitchFamily="2" charset="0"/>
              </a:rPr>
              <a:t>, 2024, Vol. 190, No. 6 </a:t>
            </a:r>
          </a:p>
        </p:txBody>
      </p:sp>
    </p:spTree>
    <p:extLst>
      <p:ext uri="{BB962C8B-B14F-4D97-AF65-F5344CB8AC3E}">
        <p14:creationId xmlns:p14="http://schemas.microsoft.com/office/powerpoint/2010/main" val="1466357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E599CE-103B-71DA-2146-DCF793462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301B0326-6C98-9ACF-901B-340993376B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4362" y="4436897"/>
            <a:ext cx="881508" cy="64625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CA15501D-4689-E15A-3385-5ED3CDD56A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015" y="4393146"/>
            <a:ext cx="1886303" cy="750353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84B5A3C8-74CA-ACF7-6D53-B72DDF2AD1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772" y="227686"/>
            <a:ext cx="8464216" cy="998220"/>
          </a:xfrm>
        </p:spPr>
        <p:txBody>
          <a:bodyPr/>
          <a:lstStyle/>
          <a:p>
            <a:r>
              <a:rPr lang="es-ES" sz="2800" dirty="0">
                <a:solidFill>
                  <a:srgbClr val="FF0000"/>
                </a:solidFill>
              </a:rPr>
              <a:t>Evaluación y seguimiento por aparatos</a:t>
            </a:r>
            <a:br>
              <a:rPr lang="es-ES" sz="2800" dirty="0">
                <a:solidFill>
                  <a:srgbClr val="FF0000"/>
                </a:solidFill>
              </a:rPr>
            </a:br>
            <a:r>
              <a:rPr lang="es-ES" sz="2400" b="1" dirty="0"/>
              <a:t>Ecografía tiroidea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DE378F2-B46C-645F-8B87-97EE906AF4BB}"/>
              </a:ext>
            </a:extLst>
          </p:cNvPr>
          <p:cNvSpPr txBox="1"/>
          <p:nvPr/>
        </p:nvSpPr>
        <p:spPr>
          <a:xfrm>
            <a:off x="5585076" y="4126353"/>
            <a:ext cx="461772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000" i="1" dirty="0" err="1">
                <a:effectLst/>
                <a:latin typeface="Helvetica" pitchFamily="2" charset="0"/>
              </a:rPr>
              <a:t>European</a:t>
            </a:r>
            <a:r>
              <a:rPr lang="es-ES" sz="1000" i="1" dirty="0">
                <a:effectLst/>
                <a:latin typeface="Helvetica" pitchFamily="2" charset="0"/>
              </a:rPr>
              <a:t> </a:t>
            </a:r>
            <a:r>
              <a:rPr lang="es-ES" sz="1000" i="1" dirty="0" err="1">
                <a:effectLst/>
                <a:latin typeface="Helvetica" pitchFamily="2" charset="0"/>
              </a:rPr>
              <a:t>Journal</a:t>
            </a:r>
            <a:r>
              <a:rPr lang="es-ES" sz="1000" i="1" dirty="0">
                <a:effectLst/>
                <a:latin typeface="Helvetica" pitchFamily="2" charset="0"/>
              </a:rPr>
              <a:t> of </a:t>
            </a:r>
            <a:r>
              <a:rPr lang="es-ES" sz="1000" i="1" dirty="0" err="1">
                <a:effectLst/>
                <a:latin typeface="Helvetica" pitchFamily="2" charset="0"/>
              </a:rPr>
              <a:t>Endocrinology</a:t>
            </a:r>
            <a:r>
              <a:rPr lang="es-ES" sz="1000" dirty="0">
                <a:effectLst/>
                <a:latin typeface="Helvetica" pitchFamily="2" charset="0"/>
              </a:rPr>
              <a:t>, 2024, Vol. 190, No. 6 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8A3F905-A5BD-E116-C2F3-97D3277DBE72}"/>
              </a:ext>
            </a:extLst>
          </p:cNvPr>
          <p:cNvSpPr txBox="1"/>
          <p:nvPr/>
        </p:nvSpPr>
        <p:spPr>
          <a:xfrm>
            <a:off x="759417" y="1297946"/>
            <a:ext cx="6883184" cy="2431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s-ES" sz="14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No se considera apropiado hacer ecografías indiscriminadamente a todas las pacientes cada año.</a:t>
            </a:r>
            <a:endParaRPr lang="es-ES" sz="14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s-ES" sz="14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La indicación debe individualizarse según:</a:t>
            </a:r>
            <a:endParaRPr lang="es-ES" sz="14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ES" sz="14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bocio;</a:t>
            </a:r>
            <a:endParaRPr lang="es-ES" sz="14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ES" sz="14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nódulos;</a:t>
            </a:r>
            <a:endParaRPr lang="es-ES" sz="14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ES" sz="14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alteraciones tiroideas;</a:t>
            </a:r>
            <a:endParaRPr lang="es-ES" sz="14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ES" sz="14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anticuerpos;</a:t>
            </a:r>
            <a:endParaRPr lang="es-ES" sz="1400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ES" sz="14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hallazgos clínicos.</a:t>
            </a:r>
            <a:endParaRPr lang="es-ES" sz="1100" dirty="0">
              <a:solidFill>
                <a:srgbClr val="0D0D0D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904619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79D04698-D1DF-CF4A-8558-2D50FAA57E2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>
                <a:solidFill>
                  <a:srgbClr val="FF0000"/>
                </a:solidFill>
              </a:rPr>
              <a:t>Muchas gracias</a:t>
            </a:r>
            <a:br>
              <a:rPr lang="es-ES" dirty="0">
                <a:solidFill>
                  <a:srgbClr val="FF0000"/>
                </a:solidFill>
              </a:rPr>
            </a:br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2" name="Subtítulo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519" y="4347178"/>
            <a:ext cx="1934564" cy="801863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8657" y="4346294"/>
            <a:ext cx="1042506" cy="762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472379"/>
      </p:ext>
    </p:extLst>
  </p:cSld>
  <p:clrMapOvr>
    <a:masterClrMapping/>
  </p:clrMapOvr>
</p:sld>
</file>

<file path=ppt/theme/theme1.xml><?xml version="1.0" encoding="utf-8"?>
<a:theme xmlns:a="http://schemas.openxmlformats.org/drawingml/2006/main" name="maqueta_para consejeria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lásico de Office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Diseño personalizado">
  <a:themeElements>
    <a:clrScheme name="Personalizar 5">
      <a:dk1>
        <a:srgbClr val="464646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lásico de Office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maqueta_para consejeria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lásico de Office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2_Diseño personalizado">
  <a:themeElements>
    <a:clrScheme name="Personalizar 5">
      <a:dk1>
        <a:srgbClr val="464646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lásico de Office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2_maqueta_para consejeria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lásico de Office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3_Diseño personalizado">
  <a:themeElements>
    <a:clrScheme name="Personalizar 5">
      <a:dk1>
        <a:srgbClr val="464646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lásico de Office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960393AD77F7E7438CD7277FC6D123AB" ma:contentTypeVersion="0" ma:contentTypeDescription="Crear nuevo documento." ma:contentTypeScope="" ma:versionID="0f051f96cb2901692927d38f6dbffcaa">
  <xsd:schema xmlns:xsd="http://www.w3.org/2001/XMLSchema" xmlns:xs="http://www.w3.org/2001/XMLSchema" xmlns:p="http://schemas.microsoft.com/office/2006/metadata/properties" xmlns:ns1="http://schemas.microsoft.com/sharepoint/v3" xmlns:ns2="1187bfd0-8645-4bd6-bda4-044acd0353a9" targetNamespace="http://schemas.microsoft.com/office/2006/metadata/properties" ma:root="true" ma:fieldsID="07bb4cba96450c63cefa004ebba8d375" ns1:_="" ns2:_="">
    <xsd:import namespace="http://schemas.microsoft.com/sharepoint/v3"/>
    <xsd:import namespace="1187bfd0-8645-4bd6-bda4-044acd0353a9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11" nillable="true" ma:displayName="Fecha de inicio programada" ma:description="Fecha de inicio programada es una columna del sitio que crea la característica Publicación. Se usa para especificar la fecha y la hora a la que esta página se presentará por primera vez a los visitantes del sitio." ma:hidden="true" ma:internalName="PublishingStartDate">
      <xsd:simpleType>
        <xsd:restriction base="dms:Unknown"/>
      </xsd:simpleType>
    </xsd:element>
    <xsd:element name="PublishingExpirationDate" ma:index="12" nillable="true" ma:displayName="Fecha de finalización programada" ma:description="Fecha de finalización programada es una columna del sitio que crea la característica Publicación. Se usa para especificar la fecha y la hora a la que esta página dejará de presentarse a los visitantes del sitio.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187bfd0-8645-4bd6-bda4-044acd0353a9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Valor de Id. de documento" ma:description="El valor del identificador de documento asignado a este elemento." ma:internalName="_dlc_DocId" ma:readOnly="true">
      <xsd:simpleType>
        <xsd:restriction base="dms:Text"/>
      </xsd:simpleType>
    </xsd:element>
    <xsd:element name="_dlc_DocIdUrl" ma:index="9" nillable="true" ma:displayName="Id. de documento" ma:description="Vínculo permanente a este documento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Identificador persistente" ma:description="Mantener el identificador al agregar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23942636953B48A65EADCCE8D2E887" ma:contentTypeVersion="14" ma:contentTypeDescription="Crear nuevo documento." ma:contentTypeScope="" ma:versionID="d9ab55d3d28939ab341906fa3a9a190d">
  <xsd:schema xmlns:xsd="http://www.w3.org/2001/XMLSchema" xmlns:xs="http://www.w3.org/2001/XMLSchema" xmlns:p="http://schemas.microsoft.com/office/2006/metadata/properties" xmlns:ns2="0ef9d0cd-e391-4297-b248-8887e246c895" xmlns:ns3="ccb7f967-1b28-471a-951a-e5f5d88b1536" targetNamespace="http://schemas.microsoft.com/office/2006/metadata/properties" ma:root="true" ma:fieldsID="8b543c937c9c4274749669b9e18024c6" ns2:_="" ns3:_="">
    <xsd:import namespace="0ef9d0cd-e391-4297-b248-8887e246c895"/>
    <xsd:import namespace="ccb7f967-1b28-471a-951a-e5f5d88b153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ef9d0cd-e391-4297-b248-8887e246c89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Etiquetas de imagen" ma:readOnly="false" ma:fieldId="{5cf76f15-5ced-4ddc-b409-7134ff3c332f}" ma:taxonomyMulti="true" ma:sspId="e71991b9-ac4b-432e-befa-6581cfd07cf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b7f967-1b28-471a-951a-e5f5d88b1536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d686278b-5219-452c-af6f-956437737f30}" ma:internalName="TaxCatchAll" ma:showField="CatchAllData" ma:web="ccb7f967-1b28-471a-951a-e5f5d88b153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ef9d0cd-e391-4297-b248-8887e246c895">
      <Terms xmlns="http://schemas.microsoft.com/office/infopath/2007/PartnerControls"/>
    </lcf76f155ced4ddcb4097134ff3c332f>
    <TaxCatchAll xmlns="ccb7f967-1b28-471a-951a-e5f5d88b1536" xsi:nil="true"/>
  </documentManagement>
</p:properties>
</file>

<file path=customXml/itemProps1.xml><?xml version="1.0" encoding="utf-8"?>
<ds:datastoreItem xmlns:ds="http://schemas.openxmlformats.org/officeDocument/2006/customXml" ds:itemID="{FB0CE953-FD8F-4BB1-809F-E5EDB70C888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1187bfd0-8645-4bd6-bda4-044acd0353a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29B28CC-4DB4-4BE4-ABEE-166D9E6A8CBB}"/>
</file>

<file path=customXml/itemProps3.xml><?xml version="1.0" encoding="utf-8"?>
<ds:datastoreItem xmlns:ds="http://schemas.openxmlformats.org/officeDocument/2006/customXml" ds:itemID="{B9138705-8FD6-4D30-A7F6-BD9DF78BE753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1E957534-C18B-4B2F-BD49-890354A38ED3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sharepoint/v3"/>
    <ds:schemaRef ds:uri="1187bfd0-8645-4bd6-bda4-044acd0353a9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maqueta_para consejerias.thmx</Template>
  <TotalTime>7514</TotalTime>
  <Words>1861</Words>
  <Application>Microsoft Office PowerPoint</Application>
  <PresentationFormat>Presentación en pantalla (16:9)</PresentationFormat>
  <Paragraphs>251</Paragraphs>
  <Slides>34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6</vt:i4>
      </vt:variant>
      <vt:variant>
        <vt:lpstr>Títulos de diapositiva</vt:lpstr>
      </vt:variant>
      <vt:variant>
        <vt:i4>34</vt:i4>
      </vt:variant>
    </vt:vector>
  </HeadingPairs>
  <TitlesOfParts>
    <vt:vector size="49" baseType="lpstr">
      <vt:lpstr>Arial</vt:lpstr>
      <vt:lpstr>Calibri</vt:lpstr>
      <vt:lpstr>Helvetica</vt:lpstr>
      <vt:lpstr>Helvetica Neue</vt:lpstr>
      <vt:lpstr>inherit</vt:lpstr>
      <vt:lpstr>NexusSansPro</vt:lpstr>
      <vt:lpstr>Symbol</vt:lpstr>
      <vt:lpstr>Times</vt:lpstr>
      <vt:lpstr>Wingdings</vt:lpstr>
      <vt:lpstr>maqueta_para consejerias</vt:lpstr>
      <vt:lpstr>1_Diseño personalizado</vt:lpstr>
      <vt:lpstr>1_maqueta_para consejerias</vt:lpstr>
      <vt:lpstr>2_Diseño personalizado</vt:lpstr>
      <vt:lpstr>2_maqueta_para consejerias</vt:lpstr>
      <vt:lpstr>3_Diseño personalizado</vt:lpstr>
      <vt:lpstr>Presentación de PowerPoint</vt:lpstr>
      <vt:lpstr>Agenda</vt:lpstr>
      <vt:lpstr>Diagnóstico en la edad adulta </vt:lpstr>
      <vt:lpstr>Presentación de PowerPoint</vt:lpstr>
      <vt:lpstr>Presentación de PowerPoint</vt:lpstr>
      <vt:lpstr>Presentación de PowerPoint</vt:lpstr>
      <vt:lpstr>Presentación de PowerPoint</vt:lpstr>
      <vt:lpstr>Sospecha: características fenotípicas</vt:lpstr>
      <vt:lpstr>Diagnóstico: </vt:lpstr>
      <vt:lpstr>Transición desde la edad pediátrica a la edad adulta </vt:lpstr>
      <vt:lpstr>Transición desde la edad pediátrica a la edad adulta </vt:lpstr>
      <vt:lpstr>Transición desde la edad pediátrica a la edad adulta </vt:lpstr>
      <vt:lpstr>Transición desde la edad pediátrica a la edad adulta: ¿Cuándo?  </vt:lpstr>
      <vt:lpstr>Transición desde la edad pediátrica a la edad adulta: ¿Cuándo?  </vt:lpstr>
      <vt:lpstr>Transición desde la edad pediátrica a la edad adulta: ¿a quién?  </vt:lpstr>
      <vt:lpstr>Presentación de PowerPoint</vt:lpstr>
      <vt:lpstr>Presentación de PowerPoint</vt:lpstr>
      <vt:lpstr>Transición desde la edad pediátrica a la edad adulta: ¿Cómo?  </vt:lpstr>
      <vt:lpstr>Presentación de PowerPoint</vt:lpstr>
      <vt:lpstr>Presentación de PowerPoint</vt:lpstr>
      <vt:lpstr>Manejo y seguimiento en la edad adulta Evaluación y seguimiento por aparatos</vt:lpstr>
      <vt:lpstr>Evaluación y seguimiento por aparatos Enfermedad cardiaca</vt:lpstr>
      <vt:lpstr>Evaluación y seguimiento por aparatos Enfermedad cardiaca</vt:lpstr>
      <vt:lpstr>Evaluación y seguimiento por aparatos Enfermedad cardiaca</vt:lpstr>
      <vt:lpstr>Evaluación y seguimiento por aparatos Enfermedad cardiaca</vt:lpstr>
      <vt:lpstr>Evaluación y seguimiento por aparatos Enfermedad renal</vt:lpstr>
      <vt:lpstr>Evaluación y seguimiento por aparatos Alteraciones metabólicas</vt:lpstr>
      <vt:lpstr>Evaluación y seguimiento por aparatos Alteraciones metabólicas</vt:lpstr>
      <vt:lpstr>Evaluación y seguimiento por aparatos Alteraciones metabólicas</vt:lpstr>
      <vt:lpstr>Evaluación y seguimiento por aparatos Salud ósea</vt:lpstr>
      <vt:lpstr>Evaluación y seguimiento por aparatos Autoinmunidad</vt:lpstr>
      <vt:lpstr>Evaluación y seguimiento por aparatos Autoinmunidad</vt:lpstr>
      <vt:lpstr>Evaluación y seguimiento por aparatos Ecografía tiroidea</vt:lpstr>
      <vt:lpstr>Muchas gracias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de la presentación que se va a realizar</dc:title>
  <dc:creator>RODRIGUEZ GONZALEZ, PEDRO JESUS</dc:creator>
  <cp:lastModifiedBy>Arturo Lisbona Catalán</cp:lastModifiedBy>
  <cp:revision>71</cp:revision>
  <dcterms:created xsi:type="dcterms:W3CDTF">2022-08-16T09:40:46Z</dcterms:created>
  <dcterms:modified xsi:type="dcterms:W3CDTF">2026-09-28T11:17:56Z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dlc_DocIdItemGuid">
    <vt:lpwstr>38908342-f023-439c-986b-26d490e55a14</vt:lpwstr>
  </property>
  <property fmtid="{D5CDD505-2E9C-101B-9397-08002B2CF9AE}" pid="3" name="ContentTypeId">
    <vt:lpwstr>0x0101004F23942636953B48A65EADCCE8D2E887</vt:lpwstr>
  </property>
</Properties>
</file>