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drawing2.xml" ContentType="application/vnd.ms-office.drawingml.diagramDrawing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colors1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6" r:id="rId3"/>
    <p:sldId id="295" r:id="rId4"/>
    <p:sldId id="287" r:id="rId5"/>
    <p:sldId id="257" r:id="rId6"/>
    <p:sldId id="258" r:id="rId7"/>
    <p:sldId id="259" r:id="rId8"/>
    <p:sldId id="265" r:id="rId9"/>
    <p:sldId id="262" r:id="rId10"/>
    <p:sldId id="263" r:id="rId11"/>
    <p:sldId id="264" r:id="rId12"/>
    <p:sldId id="266" r:id="rId13"/>
    <p:sldId id="267" r:id="rId14"/>
    <p:sldId id="309" r:id="rId15"/>
    <p:sldId id="278" r:id="rId16"/>
    <p:sldId id="297" r:id="rId17"/>
    <p:sldId id="301" r:id="rId18"/>
    <p:sldId id="308" r:id="rId19"/>
    <p:sldId id="279" r:id="rId20"/>
    <p:sldId id="298" r:id="rId21"/>
    <p:sldId id="299" r:id="rId22"/>
    <p:sldId id="300" r:id="rId23"/>
    <p:sldId id="302" r:id="rId24"/>
    <p:sldId id="303" r:id="rId25"/>
    <p:sldId id="289" r:id="rId26"/>
    <p:sldId id="284" r:id="rId27"/>
    <p:sldId id="304" r:id="rId28"/>
    <p:sldId id="305" r:id="rId29"/>
    <p:sldId id="306" r:id="rId30"/>
    <p:sldId id="307" r:id="rId31"/>
    <p:sldId id="268" r:id="rId32"/>
    <p:sldId id="292" r:id="rId33"/>
    <p:sldId id="296" r:id="rId34"/>
  </p:sldIdLst>
  <p:sldSz cx="10287000" cy="6858000" type="35mm"/>
  <p:notesSz cx="6858000" cy="9774238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6600"/>
    <a:srgbClr val="996633"/>
    <a:srgbClr val="993300"/>
    <a:srgbClr val="FFCC99"/>
    <a:srgbClr val="CC9900"/>
    <a:srgbClr val="FFCC66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29249-B119-4649-BE4C-56DFC30CC89D}" v="4" dt="2026-09-14T16:19:27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75" d="100"/>
          <a:sy n="75" d="100"/>
        </p:scale>
        <p:origin x="682" y="43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Pedro López Siguero" userId="fbc5f85e204de728" providerId="LiveId" clId="{1B529249-B119-4649-BE4C-56DFC30CC89D}"/>
    <pc:docChg chg="custSel addSld delSld modSld sldOrd">
      <pc:chgData name="Juan Pedro López Siguero" userId="fbc5f85e204de728" providerId="LiveId" clId="{1B529249-B119-4649-BE4C-56DFC30CC89D}" dt="2026-09-14T16:19:58.968" v="41" actId="478"/>
      <pc:docMkLst>
        <pc:docMk/>
      </pc:docMkLst>
      <pc:sldChg chg="ord">
        <pc:chgData name="Juan Pedro López Siguero" userId="fbc5f85e204de728" providerId="LiveId" clId="{1B529249-B119-4649-BE4C-56DFC30CC89D}" dt="2026-09-14T16:17:13.480" v="30"/>
        <pc:sldMkLst>
          <pc:docMk/>
          <pc:sldMk cId="0" sldId="278"/>
        </pc:sldMkLst>
      </pc:sldChg>
      <pc:sldChg chg="del">
        <pc:chgData name="Juan Pedro López Siguero" userId="fbc5f85e204de728" providerId="LiveId" clId="{1B529249-B119-4649-BE4C-56DFC30CC89D}" dt="2026-09-13T12:08:55.999" v="1" actId="2696"/>
        <pc:sldMkLst>
          <pc:docMk/>
          <pc:sldMk cId="0" sldId="281"/>
        </pc:sldMkLst>
      </pc:sldChg>
      <pc:sldChg chg="del">
        <pc:chgData name="Juan Pedro López Siguero" userId="fbc5f85e204de728" providerId="LiveId" clId="{1B529249-B119-4649-BE4C-56DFC30CC89D}" dt="2026-09-13T12:08:58.939" v="2" actId="2696"/>
        <pc:sldMkLst>
          <pc:docMk/>
          <pc:sldMk cId="0" sldId="282"/>
        </pc:sldMkLst>
      </pc:sldChg>
      <pc:sldChg chg="del">
        <pc:chgData name="Juan Pedro López Siguero" userId="fbc5f85e204de728" providerId="LiveId" clId="{1B529249-B119-4649-BE4C-56DFC30CC89D}" dt="2026-09-13T12:08:47.951" v="0" actId="2696"/>
        <pc:sldMkLst>
          <pc:docMk/>
          <pc:sldMk cId="0" sldId="283"/>
        </pc:sldMkLst>
      </pc:sldChg>
      <pc:sldChg chg="del">
        <pc:chgData name="Juan Pedro López Siguero" userId="fbc5f85e204de728" providerId="LiveId" clId="{1B529249-B119-4649-BE4C-56DFC30CC89D}" dt="2026-09-13T12:09:17.696" v="3" actId="2696"/>
        <pc:sldMkLst>
          <pc:docMk/>
          <pc:sldMk cId="0" sldId="294"/>
        </pc:sldMkLst>
      </pc:sldChg>
      <pc:sldChg chg="ord">
        <pc:chgData name="Juan Pedro López Siguero" userId="fbc5f85e204de728" providerId="LiveId" clId="{1B529249-B119-4649-BE4C-56DFC30CC89D}" dt="2026-09-14T16:17:25.050" v="32"/>
        <pc:sldMkLst>
          <pc:docMk/>
          <pc:sldMk cId="510792219" sldId="297"/>
        </pc:sldMkLst>
      </pc:sldChg>
      <pc:sldChg chg="modSp mod">
        <pc:chgData name="Juan Pedro López Siguero" userId="fbc5f85e204de728" providerId="LiveId" clId="{1B529249-B119-4649-BE4C-56DFC30CC89D}" dt="2026-09-14T16:18:00.892" v="33" actId="1076"/>
        <pc:sldMkLst>
          <pc:docMk/>
          <pc:sldMk cId="2739742824" sldId="299"/>
        </pc:sldMkLst>
        <pc:spChg chg="mod">
          <ac:chgData name="Juan Pedro López Siguero" userId="fbc5f85e204de728" providerId="LiveId" clId="{1B529249-B119-4649-BE4C-56DFC30CC89D}" dt="2026-09-14T16:18:00.892" v="33" actId="1076"/>
          <ac:spMkLst>
            <pc:docMk/>
            <pc:sldMk cId="2739742824" sldId="299"/>
            <ac:spMk id="3" creationId="{00000000-0000-0000-0000-000000000000}"/>
          </ac:spMkLst>
        </pc:spChg>
      </pc:sldChg>
      <pc:sldChg chg="delSp modSp mod ord">
        <pc:chgData name="Juan Pedro López Siguero" userId="fbc5f85e204de728" providerId="LiveId" clId="{1B529249-B119-4649-BE4C-56DFC30CC89D}" dt="2026-09-14T16:19:58.968" v="41" actId="478"/>
        <pc:sldMkLst>
          <pc:docMk/>
          <pc:sldMk cId="1302930332" sldId="301"/>
        </pc:sldMkLst>
        <pc:spChg chg="mod">
          <ac:chgData name="Juan Pedro López Siguero" userId="fbc5f85e204de728" providerId="LiveId" clId="{1B529249-B119-4649-BE4C-56DFC30CC89D}" dt="2026-09-13T12:09:37.559" v="4" actId="14100"/>
          <ac:spMkLst>
            <pc:docMk/>
            <pc:sldMk cId="1302930332" sldId="301"/>
            <ac:spMk id="7" creationId="{00000000-0000-0000-0000-000000000000}"/>
          </ac:spMkLst>
        </pc:spChg>
        <pc:picChg chg="del">
          <ac:chgData name="Juan Pedro López Siguero" userId="fbc5f85e204de728" providerId="LiveId" clId="{1B529249-B119-4649-BE4C-56DFC30CC89D}" dt="2026-09-14T16:19:58.968" v="41" actId="478"/>
          <ac:picMkLst>
            <pc:docMk/>
            <pc:sldMk cId="1302930332" sldId="301"/>
            <ac:picMk id="5" creationId="{00000000-0000-0000-0000-000000000000}"/>
          </ac:picMkLst>
        </pc:picChg>
      </pc:sldChg>
      <pc:sldChg chg="modSp mod">
        <pc:chgData name="Juan Pedro López Siguero" userId="fbc5f85e204de728" providerId="LiveId" clId="{1B529249-B119-4649-BE4C-56DFC30CC89D}" dt="2026-09-13T12:09:51.422" v="5" actId="1076"/>
        <pc:sldMkLst>
          <pc:docMk/>
          <pc:sldMk cId="1156416353" sldId="302"/>
        </pc:sldMkLst>
        <pc:spChg chg="mod">
          <ac:chgData name="Juan Pedro López Siguero" userId="fbc5f85e204de728" providerId="LiveId" clId="{1B529249-B119-4649-BE4C-56DFC30CC89D}" dt="2026-09-13T12:09:51.422" v="5" actId="1076"/>
          <ac:spMkLst>
            <pc:docMk/>
            <pc:sldMk cId="1156416353" sldId="302"/>
            <ac:spMk id="9" creationId="{00000000-0000-0000-0000-000000000000}"/>
          </ac:spMkLst>
        </pc:spChg>
      </pc:sldChg>
      <pc:sldChg chg="modSp mod">
        <pc:chgData name="Juan Pedro López Siguero" userId="fbc5f85e204de728" providerId="LiveId" clId="{1B529249-B119-4649-BE4C-56DFC30CC89D}" dt="2026-09-13T12:10:50.220" v="11" actId="1076"/>
        <pc:sldMkLst>
          <pc:docMk/>
          <pc:sldMk cId="869666996" sldId="303"/>
        </pc:sldMkLst>
        <pc:spChg chg="mod">
          <ac:chgData name="Juan Pedro López Siguero" userId="fbc5f85e204de728" providerId="LiveId" clId="{1B529249-B119-4649-BE4C-56DFC30CC89D}" dt="2026-09-13T12:10:30.517" v="10" actId="1076"/>
          <ac:spMkLst>
            <pc:docMk/>
            <pc:sldMk cId="869666996" sldId="303"/>
            <ac:spMk id="9" creationId="{00000000-0000-0000-0000-000000000000}"/>
          </ac:spMkLst>
        </pc:spChg>
        <pc:graphicFrameChg chg="mod">
          <ac:chgData name="Juan Pedro López Siguero" userId="fbc5f85e204de728" providerId="LiveId" clId="{1B529249-B119-4649-BE4C-56DFC30CC89D}" dt="2026-09-13T12:10:50.220" v="11" actId="1076"/>
          <ac:graphicFrameMkLst>
            <pc:docMk/>
            <pc:sldMk cId="869666996" sldId="303"/>
            <ac:graphicFrameMk id="11" creationId="{00000000-0000-0000-0000-000000000000}"/>
          </ac:graphicFrameMkLst>
        </pc:graphicFrameChg>
        <pc:graphicFrameChg chg="mod">
          <ac:chgData name="Juan Pedro López Siguero" userId="fbc5f85e204de728" providerId="LiveId" clId="{1B529249-B119-4649-BE4C-56DFC30CC89D}" dt="2026-09-13T12:10:23.895" v="9" actId="1076"/>
          <ac:graphicFrameMkLst>
            <pc:docMk/>
            <pc:sldMk cId="869666996" sldId="303"/>
            <ac:graphicFrameMk id="12" creationId="{00000000-0000-0000-0000-000000000000}"/>
          </ac:graphicFrameMkLst>
        </pc:graphicFrameChg>
      </pc:sldChg>
      <pc:sldChg chg="modSp mod">
        <pc:chgData name="Juan Pedro López Siguero" userId="fbc5f85e204de728" providerId="LiveId" clId="{1B529249-B119-4649-BE4C-56DFC30CC89D}" dt="2026-09-13T12:12:13.726" v="18" actId="1076"/>
        <pc:sldMkLst>
          <pc:docMk/>
          <pc:sldMk cId="1472761075" sldId="304"/>
        </pc:sldMkLst>
        <pc:spChg chg="mod">
          <ac:chgData name="Juan Pedro López Siguero" userId="fbc5f85e204de728" providerId="LiveId" clId="{1B529249-B119-4649-BE4C-56DFC30CC89D}" dt="2026-09-13T12:12:13.726" v="18" actId="1076"/>
          <ac:spMkLst>
            <pc:docMk/>
            <pc:sldMk cId="1472761075" sldId="304"/>
            <ac:spMk id="2" creationId="{00000000-0000-0000-0000-000000000000}"/>
          </ac:spMkLst>
        </pc:spChg>
        <pc:spChg chg="mod">
          <ac:chgData name="Juan Pedro López Siguero" userId="fbc5f85e204de728" providerId="LiveId" clId="{1B529249-B119-4649-BE4C-56DFC30CC89D}" dt="2026-09-13T12:12:07.070" v="17" actId="14100"/>
          <ac:spMkLst>
            <pc:docMk/>
            <pc:sldMk cId="1472761075" sldId="304"/>
            <ac:spMk id="10" creationId="{00000000-0000-0000-0000-000000000000}"/>
          </ac:spMkLst>
        </pc:spChg>
      </pc:sldChg>
      <pc:sldChg chg="modSp mod">
        <pc:chgData name="Juan Pedro López Siguero" userId="fbc5f85e204de728" providerId="LiveId" clId="{1B529249-B119-4649-BE4C-56DFC30CC89D}" dt="2026-09-13T12:11:32.078" v="15" actId="1076"/>
        <pc:sldMkLst>
          <pc:docMk/>
          <pc:sldMk cId="1546919313" sldId="305"/>
        </pc:sldMkLst>
        <pc:spChg chg="mod">
          <ac:chgData name="Juan Pedro López Siguero" userId="fbc5f85e204de728" providerId="LiveId" clId="{1B529249-B119-4649-BE4C-56DFC30CC89D}" dt="2026-09-13T12:11:27.893" v="14" actId="1076"/>
          <ac:spMkLst>
            <pc:docMk/>
            <pc:sldMk cId="1546919313" sldId="305"/>
            <ac:spMk id="6" creationId="{00000000-0000-0000-0000-000000000000}"/>
          </ac:spMkLst>
        </pc:spChg>
        <pc:spChg chg="mod">
          <ac:chgData name="Juan Pedro López Siguero" userId="fbc5f85e204de728" providerId="LiveId" clId="{1B529249-B119-4649-BE4C-56DFC30CC89D}" dt="2026-09-13T12:11:32.078" v="15" actId="1076"/>
          <ac:spMkLst>
            <pc:docMk/>
            <pc:sldMk cId="1546919313" sldId="305"/>
            <ac:spMk id="9" creationId="{00000000-0000-0000-0000-000000000000}"/>
          </ac:spMkLst>
        </pc:spChg>
        <pc:graphicFrameChg chg="mod modGraphic">
          <ac:chgData name="Juan Pedro López Siguero" userId="fbc5f85e204de728" providerId="LiveId" clId="{1B529249-B119-4649-BE4C-56DFC30CC89D}" dt="2026-09-13T12:11:23.720" v="13" actId="1076"/>
          <ac:graphicFrameMkLst>
            <pc:docMk/>
            <pc:sldMk cId="1546919313" sldId="305"/>
            <ac:graphicFrameMk id="8" creationId="{00000000-0000-0000-0000-000000000000}"/>
          </ac:graphicFrameMkLst>
        </pc:graphicFrameChg>
      </pc:sldChg>
      <pc:sldChg chg="delSp modSp mod ord">
        <pc:chgData name="Juan Pedro López Siguero" userId="fbc5f85e204de728" providerId="LiveId" clId="{1B529249-B119-4649-BE4C-56DFC30CC89D}" dt="2026-09-14T16:19:48.494" v="40" actId="478"/>
        <pc:sldMkLst>
          <pc:docMk/>
          <pc:sldMk cId="4028293501" sldId="308"/>
        </pc:sldMkLst>
        <pc:spChg chg="mod">
          <ac:chgData name="Juan Pedro López Siguero" userId="fbc5f85e204de728" providerId="LiveId" clId="{1B529249-B119-4649-BE4C-56DFC30CC89D}" dt="2026-09-13T12:11:52.426" v="16" actId="255"/>
          <ac:spMkLst>
            <pc:docMk/>
            <pc:sldMk cId="4028293501" sldId="308"/>
            <ac:spMk id="10" creationId="{00000000-0000-0000-0000-000000000000}"/>
          </ac:spMkLst>
        </pc:spChg>
        <pc:graphicFrameChg chg="mod">
          <ac:chgData name="Juan Pedro López Siguero" userId="fbc5f85e204de728" providerId="LiveId" clId="{1B529249-B119-4649-BE4C-56DFC30CC89D}" dt="2026-09-14T16:19:27.239" v="39" actId="255"/>
          <ac:graphicFrameMkLst>
            <pc:docMk/>
            <pc:sldMk cId="4028293501" sldId="308"/>
            <ac:graphicFrameMk id="2" creationId="{00000000-0000-0000-0000-000000000000}"/>
          </ac:graphicFrameMkLst>
        </pc:graphicFrameChg>
        <pc:picChg chg="del">
          <ac:chgData name="Juan Pedro López Siguero" userId="fbc5f85e204de728" providerId="LiveId" clId="{1B529249-B119-4649-BE4C-56DFC30CC89D}" dt="2026-09-14T16:19:48.494" v="40" actId="478"/>
          <ac:picMkLst>
            <pc:docMk/>
            <pc:sldMk cId="4028293501" sldId="308"/>
            <ac:picMk id="5" creationId="{00000000-0000-0000-0000-000000000000}"/>
          </ac:picMkLst>
        </pc:picChg>
      </pc:sldChg>
      <pc:sldChg chg="modSp add mod">
        <pc:chgData name="Juan Pedro López Siguero" userId="fbc5f85e204de728" providerId="LiveId" clId="{1B529249-B119-4649-BE4C-56DFC30CC89D}" dt="2026-09-14T16:15:15.102" v="27" actId="255"/>
        <pc:sldMkLst>
          <pc:docMk/>
          <pc:sldMk cId="369233808" sldId="309"/>
        </pc:sldMkLst>
        <pc:spChg chg="mod">
          <ac:chgData name="Juan Pedro López Siguero" userId="fbc5f85e204de728" providerId="LiveId" clId="{1B529249-B119-4649-BE4C-56DFC30CC89D}" dt="2026-09-14T16:15:15.102" v="27" actId="255"/>
          <ac:spMkLst>
            <pc:docMk/>
            <pc:sldMk cId="369233808" sldId="309"/>
            <ac:spMk id="4" creationId="{F3EDD00C-2102-B47C-1EC2-1B6A72031E77}"/>
          </ac:spMkLst>
        </pc:spChg>
        <pc:picChg chg="mod">
          <ac:chgData name="Juan Pedro López Siguero" userId="fbc5f85e204de728" providerId="LiveId" clId="{1B529249-B119-4649-BE4C-56DFC30CC89D}" dt="2026-09-14T16:12:55.399" v="20" actId="1076"/>
          <ac:picMkLst>
            <pc:docMk/>
            <pc:sldMk cId="369233808" sldId="309"/>
            <ac:picMk id="5" creationId="{99B3B0E7-4D98-8509-175A-FAE719B4578D}"/>
          </ac:picMkLst>
        </pc:picChg>
        <pc:picChg chg="mod">
          <ac:chgData name="Juan Pedro López Siguero" userId="fbc5f85e204de728" providerId="LiveId" clId="{1B529249-B119-4649-BE4C-56DFC30CC89D}" dt="2026-09-14T16:13:28.997" v="25" actId="1076"/>
          <ac:picMkLst>
            <pc:docMk/>
            <pc:sldMk cId="369233808" sldId="309"/>
            <ac:picMk id="7" creationId="{E92DF484-82B3-6F06-3A3A-5D4C6D73593B}"/>
          </ac:picMkLst>
        </pc:picChg>
      </pc:sldChg>
      <pc:sldChg chg="modSp add del mod">
        <pc:chgData name="Juan Pedro López Siguero" userId="fbc5f85e204de728" providerId="LiveId" clId="{1B529249-B119-4649-BE4C-56DFC30CC89D}" dt="2026-09-14T16:15:49.224" v="28" actId="47"/>
        <pc:sldMkLst>
          <pc:docMk/>
          <pc:sldMk cId="3538901344" sldId="310"/>
        </pc:sldMkLst>
        <pc:grpChg chg="mod">
          <ac:chgData name="Juan Pedro López Siguero" userId="fbc5f85e204de728" providerId="LiveId" clId="{1B529249-B119-4649-BE4C-56DFC30CC89D}" dt="2026-09-14T16:13:14.285" v="23" actId="1076"/>
          <ac:grpSpMkLst>
            <pc:docMk/>
            <pc:sldMk cId="3538901344" sldId="310"/>
            <ac:grpSpMk id="2" creationId="{9D827D1E-DEE7-8870-6463-9E755366F45F}"/>
          </ac:grpSpMkLst>
        </pc:grpChg>
      </pc:sldChg>
      <pc:sldMasterChg chg="delSldLayout">
        <pc:chgData name="Juan Pedro López Siguero" userId="fbc5f85e204de728" providerId="LiveId" clId="{1B529249-B119-4649-BE4C-56DFC30CC89D}" dt="2026-09-13T12:08:58.939" v="2" actId="2696"/>
        <pc:sldMasterMkLst>
          <pc:docMk/>
          <pc:sldMasterMk cId="0" sldId="2147483676"/>
        </pc:sldMasterMkLst>
        <pc:sldLayoutChg chg="del">
          <pc:chgData name="Juan Pedro López Siguero" userId="fbc5f85e204de728" providerId="LiveId" clId="{1B529249-B119-4649-BE4C-56DFC30CC89D}" dt="2026-09-13T12:08:58.939" v="2" actId="2696"/>
          <pc:sldLayoutMkLst>
            <pc:docMk/>
            <pc:sldMasterMk cId="0" sldId="2147483676"/>
            <pc:sldLayoutMk cId="0" sldId="2147483767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D01AF7-C686-884A-82D8-26C9D212E9B8}" type="doc">
      <dgm:prSet loTypeId="urn:microsoft.com/office/officeart/2008/layout/VerticalCurved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B0B6A2ED-85B9-3C41-80DC-34DA86CB8BAF}">
      <dgm:prSet phldrT="[Texto]" custT="1"/>
      <dgm:spPr/>
      <dgm:t>
        <a:bodyPr/>
        <a:lstStyle/>
        <a:p>
          <a:r>
            <a:rPr lang="es-ES" sz="1400" dirty="0"/>
            <a:t>El seguimiento en nuestra muestra es heterogéneo: la mayoría es seguida por endocrinología</a:t>
          </a:r>
          <a:endParaRPr lang="es-ES_tradnl" sz="1400" dirty="0"/>
        </a:p>
      </dgm:t>
    </dgm:pt>
    <dgm:pt modelId="{35F36CE6-AFF6-1B40-ACE1-7400F5CDF254}" type="parTrans" cxnId="{F11E3729-73C6-4A4E-ACAE-86D62B753E78}">
      <dgm:prSet/>
      <dgm:spPr/>
      <dgm:t>
        <a:bodyPr/>
        <a:lstStyle/>
        <a:p>
          <a:endParaRPr lang="es-ES_tradnl"/>
        </a:p>
      </dgm:t>
    </dgm:pt>
    <dgm:pt modelId="{FD5C05D5-810F-BA4B-AF29-2FDDEF7AF330}" type="sibTrans" cxnId="{F11E3729-73C6-4A4E-ACAE-86D62B753E78}">
      <dgm:prSet/>
      <dgm:spPr/>
      <dgm:t>
        <a:bodyPr/>
        <a:lstStyle/>
        <a:p>
          <a:endParaRPr lang="es-ES_tradnl"/>
        </a:p>
      </dgm:t>
    </dgm:pt>
    <dgm:pt modelId="{699DA5D7-EC1A-C045-A575-D366F90C20FA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dirty="0"/>
            <a:t>Existen casos con seguimiento exclusivo por atención primaria o sin seguimiento</a:t>
          </a:r>
          <a:endParaRPr lang="es-ES_tradnl" sz="1400" dirty="0"/>
        </a:p>
      </dgm:t>
    </dgm:pt>
    <dgm:pt modelId="{D1741878-5824-B543-AF95-DFF093CD61D8}" type="parTrans" cxnId="{DFBEB6E1-8A36-994F-A0D9-CA04BA09B078}">
      <dgm:prSet/>
      <dgm:spPr/>
      <dgm:t>
        <a:bodyPr/>
        <a:lstStyle/>
        <a:p>
          <a:endParaRPr lang="es-ES_tradnl"/>
        </a:p>
      </dgm:t>
    </dgm:pt>
    <dgm:pt modelId="{F442BDB0-3C43-3A46-BE1F-B5DFFDD98163}" type="sibTrans" cxnId="{DFBEB6E1-8A36-994F-A0D9-CA04BA09B078}">
      <dgm:prSet/>
      <dgm:spPr/>
      <dgm:t>
        <a:bodyPr/>
        <a:lstStyle/>
        <a:p>
          <a:endParaRPr lang="es-ES_tradnl"/>
        </a:p>
      </dgm:t>
    </dgm:pt>
    <dgm:pt modelId="{9423CC8C-66A8-C14C-AB64-5E41EA839F72}">
      <dgm:prSet phldrT="[Texto]" custT="1"/>
      <dgm:spPr/>
      <dgm:t>
        <a:bodyPr/>
        <a:lstStyle/>
        <a:p>
          <a:r>
            <a:rPr lang="es-ES" sz="1400" dirty="0"/>
            <a:t>La patología más prevalente es el </a:t>
          </a:r>
          <a:r>
            <a:rPr lang="es-ES" sz="1400" dirty="0" err="1"/>
            <a:t>hipogonadismo</a:t>
          </a:r>
          <a:r>
            <a:rPr lang="es-ES" sz="1400" dirty="0"/>
            <a:t> seguida de sobrepeso e hipotiroidismo.</a:t>
          </a:r>
          <a:r>
            <a:rPr lang="es-ES" sz="1400" baseline="0" dirty="0"/>
            <a:t> D</a:t>
          </a:r>
          <a:r>
            <a:rPr lang="es-ES" sz="1400" dirty="0"/>
            <a:t>estaca</a:t>
          </a:r>
          <a:r>
            <a:rPr lang="es-ES" sz="1400" baseline="0" dirty="0"/>
            <a:t> </a:t>
          </a:r>
          <a:r>
            <a:rPr lang="es-ES" sz="1400" dirty="0"/>
            <a:t>frecuencia elevada de problemas visuales</a:t>
          </a:r>
          <a:r>
            <a:rPr lang="es-ES" sz="1400" baseline="0" dirty="0"/>
            <a:t> o de</a:t>
          </a:r>
          <a:r>
            <a:rPr lang="es-ES" sz="1400" dirty="0"/>
            <a:t> audición</a:t>
          </a:r>
          <a:endParaRPr lang="es-ES_tradnl" sz="1400" dirty="0"/>
        </a:p>
      </dgm:t>
    </dgm:pt>
    <dgm:pt modelId="{8D1E9219-5213-D345-ABC1-314C535973CC}" type="parTrans" cxnId="{6B8DA00C-94EA-704B-863B-9F2B8B873E51}">
      <dgm:prSet/>
      <dgm:spPr/>
      <dgm:t>
        <a:bodyPr/>
        <a:lstStyle/>
        <a:p>
          <a:endParaRPr lang="es-ES_tradnl"/>
        </a:p>
      </dgm:t>
    </dgm:pt>
    <dgm:pt modelId="{AF0265BF-599A-8549-84CA-EC159DE1E53A}" type="sibTrans" cxnId="{6B8DA00C-94EA-704B-863B-9F2B8B873E51}">
      <dgm:prSet/>
      <dgm:spPr/>
      <dgm:t>
        <a:bodyPr/>
        <a:lstStyle/>
        <a:p>
          <a:endParaRPr lang="es-ES_tradnl"/>
        </a:p>
      </dgm:t>
    </dgm:pt>
    <dgm:pt modelId="{8293D4F0-2672-B246-A444-F97114633F4A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100" dirty="0"/>
            <a:t>No diferencias significativas en talla final, IMC o peso entre pacientes tratadas con GH frente</a:t>
          </a:r>
          <a:r>
            <a:rPr lang="es-ES" sz="1100" baseline="0" dirty="0"/>
            <a:t> a </a:t>
          </a:r>
          <a:r>
            <a:rPr lang="es-ES" sz="1100" dirty="0"/>
            <a:t> no tratadas; probablemente por mayor talla inicial en no tratadas</a:t>
          </a:r>
          <a:endParaRPr lang="es-ES_tradnl" sz="1100" dirty="0"/>
        </a:p>
      </dgm:t>
    </dgm:pt>
    <dgm:pt modelId="{42BD90B2-EB67-744E-B639-91FAEF965269}" type="parTrans" cxnId="{E26BBA29-E3CF-3C4A-9E46-43640FEF6C23}">
      <dgm:prSet/>
      <dgm:spPr/>
      <dgm:t>
        <a:bodyPr/>
        <a:lstStyle/>
        <a:p>
          <a:endParaRPr lang="es-ES_tradnl"/>
        </a:p>
      </dgm:t>
    </dgm:pt>
    <dgm:pt modelId="{4A05EA84-E946-1049-9523-2BEE4A3A3D01}" type="sibTrans" cxnId="{E26BBA29-E3CF-3C4A-9E46-43640FEF6C23}">
      <dgm:prSet/>
      <dgm:spPr/>
      <dgm:t>
        <a:bodyPr/>
        <a:lstStyle/>
        <a:p>
          <a:endParaRPr lang="es-ES_tradnl"/>
        </a:p>
      </dgm:t>
    </dgm:pt>
    <dgm:pt modelId="{5BA8EFD5-B3D9-1640-BA37-AEDF6C8D2363}" type="pres">
      <dgm:prSet presAssocID="{97D01AF7-C686-884A-82D8-26C9D212E9B8}" presName="Name0" presStyleCnt="0">
        <dgm:presLayoutVars>
          <dgm:chMax val="7"/>
          <dgm:chPref val="7"/>
          <dgm:dir/>
        </dgm:presLayoutVars>
      </dgm:prSet>
      <dgm:spPr/>
    </dgm:pt>
    <dgm:pt modelId="{0890E9F3-45AF-D541-A610-0CEA1F3000AE}" type="pres">
      <dgm:prSet presAssocID="{97D01AF7-C686-884A-82D8-26C9D212E9B8}" presName="Name1" presStyleCnt="0"/>
      <dgm:spPr/>
    </dgm:pt>
    <dgm:pt modelId="{F037D6B5-99F6-6141-9DAB-5527C32EB3A0}" type="pres">
      <dgm:prSet presAssocID="{97D01AF7-C686-884A-82D8-26C9D212E9B8}" presName="cycle" presStyleCnt="0"/>
      <dgm:spPr/>
    </dgm:pt>
    <dgm:pt modelId="{FBC6C697-3D3C-4A44-9B28-9645BB8A24C9}" type="pres">
      <dgm:prSet presAssocID="{97D01AF7-C686-884A-82D8-26C9D212E9B8}" presName="srcNode" presStyleLbl="node1" presStyleIdx="0" presStyleCnt="4"/>
      <dgm:spPr/>
    </dgm:pt>
    <dgm:pt modelId="{5FB6FFBA-746C-2D49-8D2C-4F3FA418DF83}" type="pres">
      <dgm:prSet presAssocID="{97D01AF7-C686-884A-82D8-26C9D212E9B8}" presName="conn" presStyleLbl="parChTrans1D2" presStyleIdx="0" presStyleCnt="1"/>
      <dgm:spPr/>
    </dgm:pt>
    <dgm:pt modelId="{004045D5-8406-A94E-8B93-F591DC2B7DB5}" type="pres">
      <dgm:prSet presAssocID="{97D01AF7-C686-884A-82D8-26C9D212E9B8}" presName="extraNode" presStyleLbl="node1" presStyleIdx="0" presStyleCnt="4"/>
      <dgm:spPr/>
    </dgm:pt>
    <dgm:pt modelId="{2D67F654-6203-8148-ABE1-945B953A58F1}" type="pres">
      <dgm:prSet presAssocID="{97D01AF7-C686-884A-82D8-26C9D212E9B8}" presName="dstNode" presStyleLbl="node1" presStyleIdx="0" presStyleCnt="4"/>
      <dgm:spPr/>
    </dgm:pt>
    <dgm:pt modelId="{BEFEB116-D1D6-CA42-BFE3-B3E3D0E12DA8}" type="pres">
      <dgm:prSet presAssocID="{B0B6A2ED-85B9-3C41-80DC-34DA86CB8BAF}" presName="text_1" presStyleLbl="node1" presStyleIdx="0" presStyleCnt="4">
        <dgm:presLayoutVars>
          <dgm:bulletEnabled val="1"/>
        </dgm:presLayoutVars>
      </dgm:prSet>
      <dgm:spPr/>
    </dgm:pt>
    <dgm:pt modelId="{9A53CC49-02D6-2C44-B8DC-CA899768CEE2}" type="pres">
      <dgm:prSet presAssocID="{B0B6A2ED-85B9-3C41-80DC-34DA86CB8BAF}" presName="accent_1" presStyleCnt="0"/>
      <dgm:spPr/>
    </dgm:pt>
    <dgm:pt modelId="{32F53568-B09E-ED46-8422-3ABAF78762FF}" type="pres">
      <dgm:prSet presAssocID="{B0B6A2ED-85B9-3C41-80DC-34DA86CB8BAF}" presName="accentRepeatNode" presStyleLbl="solidFgAcc1" presStyleIdx="0" presStyleCnt="4"/>
      <dgm:spPr/>
    </dgm:pt>
    <dgm:pt modelId="{BE38D3E5-A6A4-2443-98FB-774082924506}" type="pres">
      <dgm:prSet presAssocID="{699DA5D7-EC1A-C045-A575-D366F90C20FA}" presName="text_2" presStyleLbl="node1" presStyleIdx="1" presStyleCnt="4">
        <dgm:presLayoutVars>
          <dgm:bulletEnabled val="1"/>
        </dgm:presLayoutVars>
      </dgm:prSet>
      <dgm:spPr/>
    </dgm:pt>
    <dgm:pt modelId="{2A5A6A36-B9D7-024B-A082-C7F1782949FB}" type="pres">
      <dgm:prSet presAssocID="{699DA5D7-EC1A-C045-A575-D366F90C20FA}" presName="accent_2" presStyleCnt="0"/>
      <dgm:spPr/>
    </dgm:pt>
    <dgm:pt modelId="{A2618810-234E-4B4A-AC13-C70215C74766}" type="pres">
      <dgm:prSet presAssocID="{699DA5D7-EC1A-C045-A575-D366F90C20FA}" presName="accentRepeatNode" presStyleLbl="solidFgAcc1" presStyleIdx="1" presStyleCnt="4"/>
      <dgm:spPr/>
    </dgm:pt>
    <dgm:pt modelId="{4CFD7D06-0283-5E49-A4BE-97B269E073F2}" type="pres">
      <dgm:prSet presAssocID="{9423CC8C-66A8-C14C-AB64-5E41EA839F72}" presName="text_3" presStyleLbl="node1" presStyleIdx="2" presStyleCnt="4">
        <dgm:presLayoutVars>
          <dgm:bulletEnabled val="1"/>
        </dgm:presLayoutVars>
      </dgm:prSet>
      <dgm:spPr/>
    </dgm:pt>
    <dgm:pt modelId="{E9A38998-FA4D-A54B-BECB-A4C124E582CC}" type="pres">
      <dgm:prSet presAssocID="{9423CC8C-66A8-C14C-AB64-5E41EA839F72}" presName="accent_3" presStyleCnt="0"/>
      <dgm:spPr/>
    </dgm:pt>
    <dgm:pt modelId="{B0472A04-225D-1F43-87BD-238EC3C5DFE1}" type="pres">
      <dgm:prSet presAssocID="{9423CC8C-66A8-C14C-AB64-5E41EA839F72}" presName="accentRepeatNode" presStyleLbl="solidFgAcc1" presStyleIdx="2" presStyleCnt="4"/>
      <dgm:spPr/>
    </dgm:pt>
    <dgm:pt modelId="{0B795C8E-C29D-C149-8C2C-C0D1B2B0052B}" type="pres">
      <dgm:prSet presAssocID="{8293D4F0-2672-B246-A444-F97114633F4A}" presName="text_4" presStyleLbl="node1" presStyleIdx="3" presStyleCnt="4">
        <dgm:presLayoutVars>
          <dgm:bulletEnabled val="1"/>
        </dgm:presLayoutVars>
      </dgm:prSet>
      <dgm:spPr/>
    </dgm:pt>
    <dgm:pt modelId="{7806DA72-A963-474B-B808-AE56C97CDC21}" type="pres">
      <dgm:prSet presAssocID="{8293D4F0-2672-B246-A444-F97114633F4A}" presName="accent_4" presStyleCnt="0"/>
      <dgm:spPr/>
    </dgm:pt>
    <dgm:pt modelId="{360EEEAA-3AE6-A340-A0A4-D489861E00F3}" type="pres">
      <dgm:prSet presAssocID="{8293D4F0-2672-B246-A444-F97114633F4A}" presName="accentRepeatNode" presStyleLbl="solidFgAcc1" presStyleIdx="3" presStyleCnt="4"/>
      <dgm:spPr/>
    </dgm:pt>
  </dgm:ptLst>
  <dgm:cxnLst>
    <dgm:cxn modelId="{6B8DA00C-94EA-704B-863B-9F2B8B873E51}" srcId="{97D01AF7-C686-884A-82D8-26C9D212E9B8}" destId="{9423CC8C-66A8-C14C-AB64-5E41EA839F72}" srcOrd="2" destOrd="0" parTransId="{8D1E9219-5213-D345-ABC1-314C535973CC}" sibTransId="{AF0265BF-599A-8549-84CA-EC159DE1E53A}"/>
    <dgm:cxn modelId="{F11E3729-73C6-4A4E-ACAE-86D62B753E78}" srcId="{97D01AF7-C686-884A-82D8-26C9D212E9B8}" destId="{B0B6A2ED-85B9-3C41-80DC-34DA86CB8BAF}" srcOrd="0" destOrd="0" parTransId="{35F36CE6-AFF6-1B40-ACE1-7400F5CDF254}" sibTransId="{FD5C05D5-810F-BA4B-AF29-2FDDEF7AF330}"/>
    <dgm:cxn modelId="{E26BBA29-E3CF-3C4A-9E46-43640FEF6C23}" srcId="{97D01AF7-C686-884A-82D8-26C9D212E9B8}" destId="{8293D4F0-2672-B246-A444-F97114633F4A}" srcOrd="3" destOrd="0" parTransId="{42BD90B2-EB67-744E-B639-91FAEF965269}" sibTransId="{4A05EA84-E946-1049-9523-2BEE4A3A3D01}"/>
    <dgm:cxn modelId="{CD84FC45-DC00-A949-AFA3-DD9B23EEE338}" type="presOf" srcId="{9423CC8C-66A8-C14C-AB64-5E41EA839F72}" destId="{4CFD7D06-0283-5E49-A4BE-97B269E073F2}" srcOrd="0" destOrd="0" presId="urn:microsoft.com/office/officeart/2008/layout/VerticalCurvedList"/>
    <dgm:cxn modelId="{7200BF4B-9525-0147-A42E-9FCB7A275E18}" type="presOf" srcId="{B0B6A2ED-85B9-3C41-80DC-34DA86CB8BAF}" destId="{BEFEB116-D1D6-CA42-BFE3-B3E3D0E12DA8}" srcOrd="0" destOrd="0" presId="urn:microsoft.com/office/officeart/2008/layout/VerticalCurvedList"/>
    <dgm:cxn modelId="{C196176C-7D6D-EF40-831C-9C4D9FBABDE1}" type="presOf" srcId="{97D01AF7-C686-884A-82D8-26C9D212E9B8}" destId="{5BA8EFD5-B3D9-1640-BA37-AEDF6C8D2363}" srcOrd="0" destOrd="0" presId="urn:microsoft.com/office/officeart/2008/layout/VerticalCurvedList"/>
    <dgm:cxn modelId="{A9E93298-992D-4748-BF45-F3267B50D259}" type="presOf" srcId="{FD5C05D5-810F-BA4B-AF29-2FDDEF7AF330}" destId="{5FB6FFBA-746C-2D49-8D2C-4F3FA418DF83}" srcOrd="0" destOrd="0" presId="urn:microsoft.com/office/officeart/2008/layout/VerticalCurvedList"/>
    <dgm:cxn modelId="{082565D2-F482-F741-81A3-35466F45600B}" type="presOf" srcId="{8293D4F0-2672-B246-A444-F97114633F4A}" destId="{0B795C8E-C29D-C149-8C2C-C0D1B2B0052B}" srcOrd="0" destOrd="0" presId="urn:microsoft.com/office/officeart/2008/layout/VerticalCurvedList"/>
    <dgm:cxn modelId="{DFBEB6E1-8A36-994F-A0D9-CA04BA09B078}" srcId="{97D01AF7-C686-884A-82D8-26C9D212E9B8}" destId="{699DA5D7-EC1A-C045-A575-D366F90C20FA}" srcOrd="1" destOrd="0" parTransId="{D1741878-5824-B543-AF95-DFF093CD61D8}" sibTransId="{F442BDB0-3C43-3A46-BE1F-B5DFFDD98163}"/>
    <dgm:cxn modelId="{8A0BEFF0-B303-3D41-BDE9-55976D10BA62}" type="presOf" srcId="{699DA5D7-EC1A-C045-A575-D366F90C20FA}" destId="{BE38D3E5-A6A4-2443-98FB-774082924506}" srcOrd="0" destOrd="0" presId="urn:microsoft.com/office/officeart/2008/layout/VerticalCurvedList"/>
    <dgm:cxn modelId="{A6C877C1-6F07-F64E-8B2F-A55F01A3CBAC}" type="presParOf" srcId="{5BA8EFD5-B3D9-1640-BA37-AEDF6C8D2363}" destId="{0890E9F3-45AF-D541-A610-0CEA1F3000AE}" srcOrd="0" destOrd="0" presId="urn:microsoft.com/office/officeart/2008/layout/VerticalCurvedList"/>
    <dgm:cxn modelId="{D4BF1BF8-16D5-A945-AA10-3DD1B8FF2BFE}" type="presParOf" srcId="{0890E9F3-45AF-D541-A610-0CEA1F3000AE}" destId="{F037D6B5-99F6-6141-9DAB-5527C32EB3A0}" srcOrd="0" destOrd="0" presId="urn:microsoft.com/office/officeart/2008/layout/VerticalCurvedList"/>
    <dgm:cxn modelId="{32FBE7B9-6276-EC43-9F50-2F61DDF1902C}" type="presParOf" srcId="{F037D6B5-99F6-6141-9DAB-5527C32EB3A0}" destId="{FBC6C697-3D3C-4A44-9B28-9645BB8A24C9}" srcOrd="0" destOrd="0" presId="urn:microsoft.com/office/officeart/2008/layout/VerticalCurvedList"/>
    <dgm:cxn modelId="{E6EECB68-1D8E-3E40-B181-F5399EDB79D7}" type="presParOf" srcId="{F037D6B5-99F6-6141-9DAB-5527C32EB3A0}" destId="{5FB6FFBA-746C-2D49-8D2C-4F3FA418DF83}" srcOrd="1" destOrd="0" presId="urn:microsoft.com/office/officeart/2008/layout/VerticalCurvedList"/>
    <dgm:cxn modelId="{A33E8ABF-3C98-B740-A6F9-90553AAF6F4A}" type="presParOf" srcId="{F037D6B5-99F6-6141-9DAB-5527C32EB3A0}" destId="{004045D5-8406-A94E-8B93-F591DC2B7DB5}" srcOrd="2" destOrd="0" presId="urn:microsoft.com/office/officeart/2008/layout/VerticalCurvedList"/>
    <dgm:cxn modelId="{48DC0D06-6CFE-364E-958A-CB348DDCCBDE}" type="presParOf" srcId="{F037D6B5-99F6-6141-9DAB-5527C32EB3A0}" destId="{2D67F654-6203-8148-ABE1-945B953A58F1}" srcOrd="3" destOrd="0" presId="urn:microsoft.com/office/officeart/2008/layout/VerticalCurvedList"/>
    <dgm:cxn modelId="{C7EE1EFC-43EE-7049-99D2-84196E9D00C5}" type="presParOf" srcId="{0890E9F3-45AF-D541-A610-0CEA1F3000AE}" destId="{BEFEB116-D1D6-CA42-BFE3-B3E3D0E12DA8}" srcOrd="1" destOrd="0" presId="urn:microsoft.com/office/officeart/2008/layout/VerticalCurvedList"/>
    <dgm:cxn modelId="{71DB6E8C-AFA2-C54D-ABA7-352D8FA62E80}" type="presParOf" srcId="{0890E9F3-45AF-D541-A610-0CEA1F3000AE}" destId="{9A53CC49-02D6-2C44-B8DC-CA899768CEE2}" srcOrd="2" destOrd="0" presId="urn:microsoft.com/office/officeart/2008/layout/VerticalCurvedList"/>
    <dgm:cxn modelId="{9EA75519-98F8-3643-8AB7-96F214E1852E}" type="presParOf" srcId="{9A53CC49-02D6-2C44-B8DC-CA899768CEE2}" destId="{32F53568-B09E-ED46-8422-3ABAF78762FF}" srcOrd="0" destOrd="0" presId="urn:microsoft.com/office/officeart/2008/layout/VerticalCurvedList"/>
    <dgm:cxn modelId="{D436B321-3098-E844-9FF7-ACE4BB3E946E}" type="presParOf" srcId="{0890E9F3-45AF-D541-A610-0CEA1F3000AE}" destId="{BE38D3E5-A6A4-2443-98FB-774082924506}" srcOrd="3" destOrd="0" presId="urn:microsoft.com/office/officeart/2008/layout/VerticalCurvedList"/>
    <dgm:cxn modelId="{072C48C8-D091-6B49-97FD-BC308A9A4E20}" type="presParOf" srcId="{0890E9F3-45AF-D541-A610-0CEA1F3000AE}" destId="{2A5A6A36-B9D7-024B-A082-C7F1782949FB}" srcOrd="4" destOrd="0" presId="urn:microsoft.com/office/officeart/2008/layout/VerticalCurvedList"/>
    <dgm:cxn modelId="{FEFDF506-F8F1-474D-946C-4D3806031AFC}" type="presParOf" srcId="{2A5A6A36-B9D7-024B-A082-C7F1782949FB}" destId="{A2618810-234E-4B4A-AC13-C70215C74766}" srcOrd="0" destOrd="0" presId="urn:microsoft.com/office/officeart/2008/layout/VerticalCurvedList"/>
    <dgm:cxn modelId="{1AAA6684-45CF-DB41-8564-20675FBDD12C}" type="presParOf" srcId="{0890E9F3-45AF-D541-A610-0CEA1F3000AE}" destId="{4CFD7D06-0283-5E49-A4BE-97B269E073F2}" srcOrd="5" destOrd="0" presId="urn:microsoft.com/office/officeart/2008/layout/VerticalCurvedList"/>
    <dgm:cxn modelId="{B1C0D848-9261-C046-B688-2B6E38744375}" type="presParOf" srcId="{0890E9F3-45AF-D541-A610-0CEA1F3000AE}" destId="{E9A38998-FA4D-A54B-BECB-A4C124E582CC}" srcOrd="6" destOrd="0" presId="urn:microsoft.com/office/officeart/2008/layout/VerticalCurvedList"/>
    <dgm:cxn modelId="{FD8D4EA2-68E7-DE44-8A60-2A9795C029A6}" type="presParOf" srcId="{E9A38998-FA4D-A54B-BECB-A4C124E582CC}" destId="{B0472A04-225D-1F43-87BD-238EC3C5DFE1}" srcOrd="0" destOrd="0" presId="urn:microsoft.com/office/officeart/2008/layout/VerticalCurvedList"/>
    <dgm:cxn modelId="{42325682-4EB6-4A4A-9077-2E957CDCEFB4}" type="presParOf" srcId="{0890E9F3-45AF-D541-A610-0CEA1F3000AE}" destId="{0B795C8E-C29D-C149-8C2C-C0D1B2B0052B}" srcOrd="7" destOrd="0" presId="urn:microsoft.com/office/officeart/2008/layout/VerticalCurvedList"/>
    <dgm:cxn modelId="{8106E0CC-DEF5-AE44-82A9-1ED864D59BB6}" type="presParOf" srcId="{0890E9F3-45AF-D541-A610-0CEA1F3000AE}" destId="{7806DA72-A963-474B-B808-AE56C97CDC21}" srcOrd="8" destOrd="0" presId="urn:microsoft.com/office/officeart/2008/layout/VerticalCurvedList"/>
    <dgm:cxn modelId="{F4E58439-6FE0-154C-AE18-3FD0BE0D6898}" type="presParOf" srcId="{7806DA72-A963-474B-B808-AE56C97CDC21}" destId="{360EEEAA-3AE6-A340-A0A4-D489861E00F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113727-381C-444D-8238-F971568571C5}" type="doc">
      <dgm:prSet loTypeId="urn:microsoft.com/office/officeart/2005/8/layout/radial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ES_tradnl"/>
        </a:p>
      </dgm:t>
    </dgm:pt>
    <dgm:pt modelId="{181458E9-8F59-5E49-8227-16F655E43EA3}">
      <dgm:prSet phldrT="[Texto]" custT="1"/>
      <dgm:spPr/>
      <dgm:t>
        <a:bodyPr/>
        <a:lstStyle/>
        <a:p>
          <a:r>
            <a:rPr lang="es-ES_tradnl" sz="1800" dirty="0"/>
            <a:t>Cinco apartados</a:t>
          </a:r>
        </a:p>
      </dgm:t>
    </dgm:pt>
    <dgm:pt modelId="{3859D486-B514-C742-AB1B-C5807A1D7F41}" type="parTrans" cxnId="{4340B428-A726-DF48-AB9A-047911E0F9CB}">
      <dgm:prSet/>
      <dgm:spPr/>
      <dgm:t>
        <a:bodyPr/>
        <a:lstStyle/>
        <a:p>
          <a:endParaRPr lang="es-ES_tradnl" sz="1400"/>
        </a:p>
      </dgm:t>
    </dgm:pt>
    <dgm:pt modelId="{66DD67FC-1D21-4A49-9DA5-7C90506FBBF5}" type="sibTrans" cxnId="{4340B428-A726-DF48-AB9A-047911E0F9CB}">
      <dgm:prSet/>
      <dgm:spPr/>
      <dgm:t>
        <a:bodyPr/>
        <a:lstStyle/>
        <a:p>
          <a:endParaRPr lang="es-ES_tradnl" sz="1400"/>
        </a:p>
      </dgm:t>
    </dgm:pt>
    <dgm:pt modelId="{993EC63A-4AEA-E74A-970A-226C74194097}">
      <dgm:prSet phldrT="[Texto]" custT="1"/>
      <dgm:spPr/>
      <dgm:t>
        <a:bodyPr/>
        <a:lstStyle/>
        <a:p>
          <a:r>
            <a:rPr lang="es-ES_tradnl" sz="1800" dirty="0"/>
            <a:t>Datos </a:t>
          </a:r>
          <a:r>
            <a:rPr lang="es-ES_tradnl" sz="1800" dirty="0" err="1"/>
            <a:t>demogr</a:t>
          </a:r>
          <a:r>
            <a:rPr lang="es-ES" sz="1800" dirty="0" err="1"/>
            <a:t>áficos</a:t>
          </a:r>
          <a:endParaRPr lang="es-ES_tradnl" sz="1800" dirty="0"/>
        </a:p>
      </dgm:t>
    </dgm:pt>
    <dgm:pt modelId="{7218CC50-6D6A-A247-BBD3-BC592740F27A}" type="parTrans" cxnId="{08F61A7C-683F-3641-B1BC-A6E5069127CE}">
      <dgm:prSet custT="1"/>
      <dgm:spPr/>
      <dgm:t>
        <a:bodyPr/>
        <a:lstStyle/>
        <a:p>
          <a:endParaRPr lang="es-ES_tradnl" sz="1400"/>
        </a:p>
      </dgm:t>
    </dgm:pt>
    <dgm:pt modelId="{9E20C35C-26A8-1B4F-97C5-0E6014545382}" type="sibTrans" cxnId="{08F61A7C-683F-3641-B1BC-A6E5069127CE}">
      <dgm:prSet/>
      <dgm:spPr/>
      <dgm:t>
        <a:bodyPr/>
        <a:lstStyle/>
        <a:p>
          <a:endParaRPr lang="es-ES_tradnl" sz="1400"/>
        </a:p>
      </dgm:t>
    </dgm:pt>
    <dgm:pt modelId="{6033D301-4934-7F41-8537-4548A1033511}">
      <dgm:prSet phldrT="[Texto]" custT="1"/>
      <dgm:spPr/>
      <dgm:t>
        <a:bodyPr/>
        <a:lstStyle/>
        <a:p>
          <a:r>
            <a:rPr lang="es-ES_tradnl" sz="1800" dirty="0"/>
            <a:t>Datos cl</a:t>
          </a:r>
          <a:r>
            <a:rPr lang="es-ES" sz="1800" dirty="0" err="1"/>
            <a:t>ínicos</a:t>
          </a:r>
          <a:endParaRPr lang="es-ES_tradnl" sz="1800" dirty="0"/>
        </a:p>
      </dgm:t>
    </dgm:pt>
    <dgm:pt modelId="{4C6A7789-B678-B946-B79B-24FC5A4609CC}" type="parTrans" cxnId="{3EE158B1-C506-7D4E-84AE-01B3CF107CAE}">
      <dgm:prSet custT="1"/>
      <dgm:spPr/>
      <dgm:t>
        <a:bodyPr/>
        <a:lstStyle/>
        <a:p>
          <a:endParaRPr lang="es-ES_tradnl" sz="1400"/>
        </a:p>
      </dgm:t>
    </dgm:pt>
    <dgm:pt modelId="{75EA07A3-8822-4F43-A9D1-E4330F1E3C23}" type="sibTrans" cxnId="{3EE158B1-C506-7D4E-84AE-01B3CF107CAE}">
      <dgm:prSet/>
      <dgm:spPr/>
      <dgm:t>
        <a:bodyPr/>
        <a:lstStyle/>
        <a:p>
          <a:endParaRPr lang="es-ES_tradnl" sz="1400"/>
        </a:p>
      </dgm:t>
    </dgm:pt>
    <dgm:pt modelId="{7066F302-6186-914B-93BD-472D5AB1CAE5}">
      <dgm:prSet phldrT="[Texto]" custT="1"/>
      <dgm:spPr/>
      <dgm:t>
        <a:bodyPr/>
        <a:lstStyle/>
        <a:p>
          <a:r>
            <a:rPr lang="es-ES_tradnl" sz="1800" dirty="0" err="1"/>
            <a:t>Situaci</a:t>
          </a:r>
          <a:r>
            <a:rPr lang="es-ES" sz="1800" dirty="0" err="1"/>
            <a:t>ón</a:t>
          </a:r>
          <a:r>
            <a:rPr lang="es-ES" sz="1800" dirty="0"/>
            <a:t> laboral/ educativa</a:t>
          </a:r>
          <a:endParaRPr lang="es-ES_tradnl" sz="1800" dirty="0"/>
        </a:p>
      </dgm:t>
    </dgm:pt>
    <dgm:pt modelId="{52EA8C91-821D-AE48-A348-FB26CB0788CC}" type="parTrans" cxnId="{CC18659B-4938-A144-BF09-7E054B8AE415}">
      <dgm:prSet custT="1"/>
      <dgm:spPr/>
      <dgm:t>
        <a:bodyPr/>
        <a:lstStyle/>
        <a:p>
          <a:endParaRPr lang="es-ES_tradnl" sz="1400"/>
        </a:p>
      </dgm:t>
    </dgm:pt>
    <dgm:pt modelId="{4B77995A-6B2C-0843-8565-BF340A190039}" type="sibTrans" cxnId="{CC18659B-4938-A144-BF09-7E054B8AE415}">
      <dgm:prSet/>
      <dgm:spPr/>
      <dgm:t>
        <a:bodyPr/>
        <a:lstStyle/>
        <a:p>
          <a:endParaRPr lang="es-ES_tradnl" sz="1400"/>
        </a:p>
      </dgm:t>
    </dgm:pt>
    <dgm:pt modelId="{73CBFB45-8D2C-714D-9683-E926A407F469}">
      <dgm:prSet phldrT="[Texto]" custT="1"/>
      <dgm:spPr/>
      <dgm:t>
        <a:bodyPr/>
        <a:lstStyle/>
        <a:p>
          <a:r>
            <a:rPr lang="es-ES_tradnl" sz="1800" dirty="0"/>
            <a:t>Seguimiento </a:t>
          </a:r>
          <a:r>
            <a:rPr lang="es-ES" sz="1800" dirty="0"/>
            <a:t>médico último año</a:t>
          </a:r>
          <a:endParaRPr lang="es-ES_tradnl" sz="1800" dirty="0"/>
        </a:p>
      </dgm:t>
    </dgm:pt>
    <dgm:pt modelId="{BA07AA3A-0A46-B84C-81CA-A5FFEC0C09E7}" type="parTrans" cxnId="{BD79934C-87AB-7F47-B1AC-0A1B23A0AB98}">
      <dgm:prSet custT="1"/>
      <dgm:spPr/>
      <dgm:t>
        <a:bodyPr/>
        <a:lstStyle/>
        <a:p>
          <a:endParaRPr lang="es-ES_tradnl" sz="1400"/>
        </a:p>
      </dgm:t>
    </dgm:pt>
    <dgm:pt modelId="{79C0D3DF-630F-8847-9861-4F76BA755CC6}" type="sibTrans" cxnId="{BD79934C-87AB-7F47-B1AC-0A1B23A0AB98}">
      <dgm:prSet/>
      <dgm:spPr/>
      <dgm:t>
        <a:bodyPr/>
        <a:lstStyle/>
        <a:p>
          <a:endParaRPr lang="es-ES_tradnl" sz="1400"/>
        </a:p>
      </dgm:t>
    </dgm:pt>
    <dgm:pt modelId="{ABD0AD27-8051-0C47-A014-A3242A4297C4}">
      <dgm:prSet phldrT="[Texto]" custT="1"/>
      <dgm:spPr/>
      <dgm:t>
        <a:bodyPr/>
        <a:lstStyle/>
        <a:p>
          <a:r>
            <a:rPr lang="es-ES_tradnl" sz="1800" dirty="0" err="1"/>
            <a:t>Situaci</a:t>
          </a:r>
          <a:r>
            <a:rPr lang="es-ES" sz="1800" dirty="0" err="1"/>
            <a:t>ón</a:t>
          </a:r>
          <a:r>
            <a:rPr lang="es-ES" sz="1800" dirty="0"/>
            <a:t> de salud actual</a:t>
          </a:r>
          <a:endParaRPr lang="es-ES_tradnl" sz="1800" dirty="0"/>
        </a:p>
      </dgm:t>
    </dgm:pt>
    <dgm:pt modelId="{9C9EBA7A-4180-3E4F-9071-1C0CC030D6BF}" type="parTrans" cxnId="{7D24DCED-870D-3747-BBA9-78177ABE171C}">
      <dgm:prSet custT="1"/>
      <dgm:spPr/>
      <dgm:t>
        <a:bodyPr/>
        <a:lstStyle/>
        <a:p>
          <a:endParaRPr lang="es-ES_tradnl" sz="1400"/>
        </a:p>
      </dgm:t>
    </dgm:pt>
    <dgm:pt modelId="{AC3654D1-BA48-184D-9D6E-731BC85240C4}" type="sibTrans" cxnId="{7D24DCED-870D-3747-BBA9-78177ABE171C}">
      <dgm:prSet/>
      <dgm:spPr/>
      <dgm:t>
        <a:bodyPr/>
        <a:lstStyle/>
        <a:p>
          <a:endParaRPr lang="es-ES_tradnl" sz="1400"/>
        </a:p>
      </dgm:t>
    </dgm:pt>
    <dgm:pt modelId="{4A776083-2E2D-1342-9402-295D04206DFF}" type="pres">
      <dgm:prSet presAssocID="{16113727-381C-444D-8238-F971568571C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838FCE7-2986-0543-A2F5-44B84B1E9A12}" type="pres">
      <dgm:prSet presAssocID="{181458E9-8F59-5E49-8227-16F655E43EA3}" presName="centerShape" presStyleLbl="node0" presStyleIdx="0" presStyleCnt="1" custScaleX="108986"/>
      <dgm:spPr/>
    </dgm:pt>
    <dgm:pt modelId="{05BC2F49-C651-A04E-9BCB-D27AC0103AFB}" type="pres">
      <dgm:prSet presAssocID="{7218CC50-6D6A-A247-BBD3-BC592740F27A}" presName="parTrans" presStyleLbl="sibTrans2D1" presStyleIdx="0" presStyleCnt="5"/>
      <dgm:spPr/>
    </dgm:pt>
    <dgm:pt modelId="{3AD136FB-BA69-F64F-BD74-237D20BAFE87}" type="pres">
      <dgm:prSet presAssocID="{7218CC50-6D6A-A247-BBD3-BC592740F27A}" presName="connectorText" presStyleLbl="sibTrans2D1" presStyleIdx="0" presStyleCnt="5"/>
      <dgm:spPr/>
    </dgm:pt>
    <dgm:pt modelId="{F65DF306-B11C-D74B-AE65-8DFEE9BA076A}" type="pres">
      <dgm:prSet presAssocID="{993EC63A-4AEA-E74A-970A-226C74194097}" presName="node" presStyleLbl="node1" presStyleIdx="0" presStyleCnt="5" custScaleX="122202" custScaleY="73026">
        <dgm:presLayoutVars>
          <dgm:bulletEnabled val="1"/>
        </dgm:presLayoutVars>
      </dgm:prSet>
      <dgm:spPr/>
    </dgm:pt>
    <dgm:pt modelId="{37EBB8CE-8F81-0148-AAA4-8E80C7484E4C}" type="pres">
      <dgm:prSet presAssocID="{4C6A7789-B678-B946-B79B-24FC5A4609CC}" presName="parTrans" presStyleLbl="sibTrans2D1" presStyleIdx="1" presStyleCnt="5"/>
      <dgm:spPr/>
    </dgm:pt>
    <dgm:pt modelId="{FEB7CB13-C597-D746-934E-F5B4B0F1971A}" type="pres">
      <dgm:prSet presAssocID="{4C6A7789-B678-B946-B79B-24FC5A4609CC}" presName="connectorText" presStyleLbl="sibTrans2D1" presStyleIdx="1" presStyleCnt="5"/>
      <dgm:spPr/>
    </dgm:pt>
    <dgm:pt modelId="{84A90F33-05AF-214E-9216-67CFC54E94B8}" type="pres">
      <dgm:prSet presAssocID="{6033D301-4934-7F41-8537-4548A1033511}" presName="node" presStyleLbl="node1" presStyleIdx="1" presStyleCnt="5" custScaleX="131045" custScaleY="79040" custRadScaleRad="102514" custRadScaleInc="1268">
        <dgm:presLayoutVars>
          <dgm:bulletEnabled val="1"/>
        </dgm:presLayoutVars>
      </dgm:prSet>
      <dgm:spPr/>
    </dgm:pt>
    <dgm:pt modelId="{D33B739E-F632-0549-A980-D17EA5C55797}" type="pres">
      <dgm:prSet presAssocID="{52EA8C91-821D-AE48-A348-FB26CB0788CC}" presName="parTrans" presStyleLbl="sibTrans2D1" presStyleIdx="2" presStyleCnt="5"/>
      <dgm:spPr/>
    </dgm:pt>
    <dgm:pt modelId="{3F6A8670-56E3-8D43-B88F-074287B7F876}" type="pres">
      <dgm:prSet presAssocID="{52EA8C91-821D-AE48-A348-FB26CB0788CC}" presName="connectorText" presStyleLbl="sibTrans2D1" presStyleIdx="2" presStyleCnt="5"/>
      <dgm:spPr/>
    </dgm:pt>
    <dgm:pt modelId="{719FC707-111E-CA40-BC1C-F0FF514C95E5}" type="pres">
      <dgm:prSet presAssocID="{7066F302-6186-914B-93BD-472D5AB1CAE5}" presName="node" presStyleLbl="node1" presStyleIdx="2" presStyleCnt="5" custScaleX="127473" custScaleY="75734" custRadScaleRad="99724" custRadScaleInc="-2944">
        <dgm:presLayoutVars>
          <dgm:bulletEnabled val="1"/>
        </dgm:presLayoutVars>
      </dgm:prSet>
      <dgm:spPr/>
    </dgm:pt>
    <dgm:pt modelId="{52BBA1C6-C887-8E42-8245-AE3CDFFFB256}" type="pres">
      <dgm:prSet presAssocID="{9C9EBA7A-4180-3E4F-9071-1C0CC030D6BF}" presName="parTrans" presStyleLbl="sibTrans2D1" presStyleIdx="3" presStyleCnt="5"/>
      <dgm:spPr/>
    </dgm:pt>
    <dgm:pt modelId="{1059BD5F-6960-854F-B227-35FF09AFE611}" type="pres">
      <dgm:prSet presAssocID="{9C9EBA7A-4180-3E4F-9071-1C0CC030D6BF}" presName="connectorText" presStyleLbl="sibTrans2D1" presStyleIdx="3" presStyleCnt="5"/>
      <dgm:spPr/>
    </dgm:pt>
    <dgm:pt modelId="{9511162E-5277-ED40-81FA-B82240180521}" type="pres">
      <dgm:prSet presAssocID="{ABD0AD27-8051-0C47-A014-A3242A4297C4}" presName="node" presStyleLbl="node1" presStyleIdx="3" presStyleCnt="5" custScaleX="127282" custScaleY="75734" custRadScaleRad="99724" custRadScaleInc="2944">
        <dgm:presLayoutVars>
          <dgm:bulletEnabled val="1"/>
        </dgm:presLayoutVars>
      </dgm:prSet>
      <dgm:spPr/>
    </dgm:pt>
    <dgm:pt modelId="{3A3980E4-6C36-CB4D-8E67-45CE2A578839}" type="pres">
      <dgm:prSet presAssocID="{BA07AA3A-0A46-B84C-81CA-A5FFEC0C09E7}" presName="parTrans" presStyleLbl="sibTrans2D1" presStyleIdx="4" presStyleCnt="5"/>
      <dgm:spPr/>
    </dgm:pt>
    <dgm:pt modelId="{DA56482E-8452-4B48-B1C3-F76DB86EBA43}" type="pres">
      <dgm:prSet presAssocID="{BA07AA3A-0A46-B84C-81CA-A5FFEC0C09E7}" presName="connectorText" presStyleLbl="sibTrans2D1" presStyleIdx="4" presStyleCnt="5"/>
      <dgm:spPr/>
    </dgm:pt>
    <dgm:pt modelId="{24D03AFD-DB2C-E24D-80F9-31BEDF8A7FED}" type="pres">
      <dgm:prSet presAssocID="{73CBFB45-8D2C-714D-9683-E926A407F469}" presName="node" presStyleLbl="node1" presStyleIdx="4" presStyleCnt="5" custScaleX="123836" custScaleY="81940">
        <dgm:presLayoutVars>
          <dgm:bulletEnabled val="1"/>
        </dgm:presLayoutVars>
      </dgm:prSet>
      <dgm:spPr/>
    </dgm:pt>
  </dgm:ptLst>
  <dgm:cxnLst>
    <dgm:cxn modelId="{21BF8E05-D5AA-4444-988C-8F858BE00CAF}" type="presOf" srcId="{52EA8C91-821D-AE48-A348-FB26CB0788CC}" destId="{3F6A8670-56E3-8D43-B88F-074287B7F876}" srcOrd="1" destOrd="0" presId="urn:microsoft.com/office/officeart/2005/8/layout/radial5"/>
    <dgm:cxn modelId="{D7113E0B-4ACE-B442-8CA7-9E59ED44205E}" type="presOf" srcId="{4C6A7789-B678-B946-B79B-24FC5A4609CC}" destId="{37EBB8CE-8F81-0148-AAA4-8E80C7484E4C}" srcOrd="0" destOrd="0" presId="urn:microsoft.com/office/officeart/2005/8/layout/radial5"/>
    <dgm:cxn modelId="{4340B428-A726-DF48-AB9A-047911E0F9CB}" srcId="{16113727-381C-444D-8238-F971568571C5}" destId="{181458E9-8F59-5E49-8227-16F655E43EA3}" srcOrd="0" destOrd="0" parTransId="{3859D486-B514-C742-AB1B-C5807A1D7F41}" sibTransId="{66DD67FC-1D21-4A49-9DA5-7C90506FBBF5}"/>
    <dgm:cxn modelId="{54E5C229-874B-5A4E-A65B-AAE34A51A703}" type="presOf" srcId="{4C6A7789-B678-B946-B79B-24FC5A4609CC}" destId="{FEB7CB13-C597-D746-934E-F5B4B0F1971A}" srcOrd="1" destOrd="0" presId="urn:microsoft.com/office/officeart/2005/8/layout/radial5"/>
    <dgm:cxn modelId="{6A6FA533-FDD8-2847-B7A0-A887BFC39544}" type="presOf" srcId="{7066F302-6186-914B-93BD-472D5AB1CAE5}" destId="{719FC707-111E-CA40-BC1C-F0FF514C95E5}" srcOrd="0" destOrd="0" presId="urn:microsoft.com/office/officeart/2005/8/layout/radial5"/>
    <dgm:cxn modelId="{85533A43-F3A7-3B48-BEFF-5597432713E9}" type="presOf" srcId="{BA07AA3A-0A46-B84C-81CA-A5FFEC0C09E7}" destId="{DA56482E-8452-4B48-B1C3-F76DB86EBA43}" srcOrd="1" destOrd="0" presId="urn:microsoft.com/office/officeart/2005/8/layout/radial5"/>
    <dgm:cxn modelId="{B38FDE67-7756-4640-8828-DD911E7F47A0}" type="presOf" srcId="{9C9EBA7A-4180-3E4F-9071-1C0CC030D6BF}" destId="{1059BD5F-6960-854F-B227-35FF09AFE611}" srcOrd="1" destOrd="0" presId="urn:microsoft.com/office/officeart/2005/8/layout/radial5"/>
    <dgm:cxn modelId="{BD79934C-87AB-7F47-B1AC-0A1B23A0AB98}" srcId="{181458E9-8F59-5E49-8227-16F655E43EA3}" destId="{73CBFB45-8D2C-714D-9683-E926A407F469}" srcOrd="4" destOrd="0" parTransId="{BA07AA3A-0A46-B84C-81CA-A5FFEC0C09E7}" sibTransId="{79C0D3DF-630F-8847-9861-4F76BA755CC6}"/>
    <dgm:cxn modelId="{4ECF006D-CF3B-B94E-8AE2-FAAC0AA4CB3F}" type="presOf" srcId="{16113727-381C-444D-8238-F971568571C5}" destId="{4A776083-2E2D-1342-9402-295D04206DFF}" srcOrd="0" destOrd="0" presId="urn:microsoft.com/office/officeart/2005/8/layout/radial5"/>
    <dgm:cxn modelId="{B0534252-EF8C-2D4F-B82A-52BC201701C7}" type="presOf" srcId="{7218CC50-6D6A-A247-BBD3-BC592740F27A}" destId="{3AD136FB-BA69-F64F-BD74-237D20BAFE87}" srcOrd="1" destOrd="0" presId="urn:microsoft.com/office/officeart/2005/8/layout/radial5"/>
    <dgm:cxn modelId="{721A9F56-9C2F-1A41-A5F4-37B180973E14}" type="presOf" srcId="{9C9EBA7A-4180-3E4F-9071-1C0CC030D6BF}" destId="{52BBA1C6-C887-8E42-8245-AE3CDFFFB256}" srcOrd="0" destOrd="0" presId="urn:microsoft.com/office/officeart/2005/8/layout/radial5"/>
    <dgm:cxn modelId="{03E7CF76-A883-E340-9CC9-DEF8F4737AC1}" type="presOf" srcId="{181458E9-8F59-5E49-8227-16F655E43EA3}" destId="{B838FCE7-2986-0543-A2F5-44B84B1E9A12}" srcOrd="0" destOrd="0" presId="urn:microsoft.com/office/officeart/2005/8/layout/radial5"/>
    <dgm:cxn modelId="{E762D578-3058-AD46-873A-9AD96A0439FC}" type="presOf" srcId="{7218CC50-6D6A-A247-BBD3-BC592740F27A}" destId="{05BC2F49-C651-A04E-9BCB-D27AC0103AFB}" srcOrd="0" destOrd="0" presId="urn:microsoft.com/office/officeart/2005/8/layout/radial5"/>
    <dgm:cxn modelId="{08F61A7C-683F-3641-B1BC-A6E5069127CE}" srcId="{181458E9-8F59-5E49-8227-16F655E43EA3}" destId="{993EC63A-4AEA-E74A-970A-226C74194097}" srcOrd="0" destOrd="0" parTransId="{7218CC50-6D6A-A247-BBD3-BC592740F27A}" sibTransId="{9E20C35C-26A8-1B4F-97C5-0E6014545382}"/>
    <dgm:cxn modelId="{3C1FAB87-4B7E-DD44-A09F-6BD0E08B5DD8}" type="presOf" srcId="{993EC63A-4AEA-E74A-970A-226C74194097}" destId="{F65DF306-B11C-D74B-AE65-8DFEE9BA076A}" srcOrd="0" destOrd="0" presId="urn:microsoft.com/office/officeart/2005/8/layout/radial5"/>
    <dgm:cxn modelId="{80ECA691-3C2A-AF4C-8738-B350A2F32BE3}" type="presOf" srcId="{6033D301-4934-7F41-8537-4548A1033511}" destId="{84A90F33-05AF-214E-9216-67CFC54E94B8}" srcOrd="0" destOrd="0" presId="urn:microsoft.com/office/officeart/2005/8/layout/radial5"/>
    <dgm:cxn modelId="{DD4B4296-265F-2746-8238-329B3501AF7F}" type="presOf" srcId="{52EA8C91-821D-AE48-A348-FB26CB0788CC}" destId="{D33B739E-F632-0549-A980-D17EA5C55797}" srcOrd="0" destOrd="0" presId="urn:microsoft.com/office/officeart/2005/8/layout/radial5"/>
    <dgm:cxn modelId="{CC18659B-4938-A144-BF09-7E054B8AE415}" srcId="{181458E9-8F59-5E49-8227-16F655E43EA3}" destId="{7066F302-6186-914B-93BD-472D5AB1CAE5}" srcOrd="2" destOrd="0" parTransId="{52EA8C91-821D-AE48-A348-FB26CB0788CC}" sibTransId="{4B77995A-6B2C-0843-8565-BF340A190039}"/>
    <dgm:cxn modelId="{D70ECFA7-6C52-6A49-B2C0-C75CFE80FBDF}" type="presOf" srcId="{BA07AA3A-0A46-B84C-81CA-A5FFEC0C09E7}" destId="{3A3980E4-6C36-CB4D-8E67-45CE2A578839}" srcOrd="0" destOrd="0" presId="urn:microsoft.com/office/officeart/2005/8/layout/radial5"/>
    <dgm:cxn modelId="{3EE158B1-C506-7D4E-84AE-01B3CF107CAE}" srcId="{181458E9-8F59-5E49-8227-16F655E43EA3}" destId="{6033D301-4934-7F41-8537-4548A1033511}" srcOrd="1" destOrd="0" parTransId="{4C6A7789-B678-B946-B79B-24FC5A4609CC}" sibTransId="{75EA07A3-8822-4F43-A9D1-E4330F1E3C23}"/>
    <dgm:cxn modelId="{029864D1-3AE3-844E-B5A7-A0EAA2DBBF1E}" type="presOf" srcId="{73CBFB45-8D2C-714D-9683-E926A407F469}" destId="{24D03AFD-DB2C-E24D-80F9-31BEDF8A7FED}" srcOrd="0" destOrd="0" presId="urn:microsoft.com/office/officeart/2005/8/layout/radial5"/>
    <dgm:cxn modelId="{7D24DCED-870D-3747-BBA9-78177ABE171C}" srcId="{181458E9-8F59-5E49-8227-16F655E43EA3}" destId="{ABD0AD27-8051-0C47-A014-A3242A4297C4}" srcOrd="3" destOrd="0" parTransId="{9C9EBA7A-4180-3E4F-9071-1C0CC030D6BF}" sibTransId="{AC3654D1-BA48-184D-9D6E-731BC85240C4}"/>
    <dgm:cxn modelId="{93857BF6-ADCE-1244-B470-E03327DC79EC}" type="presOf" srcId="{ABD0AD27-8051-0C47-A014-A3242A4297C4}" destId="{9511162E-5277-ED40-81FA-B82240180521}" srcOrd="0" destOrd="0" presId="urn:microsoft.com/office/officeart/2005/8/layout/radial5"/>
    <dgm:cxn modelId="{B515FB2D-6374-A340-AB57-712832A6D5B9}" type="presParOf" srcId="{4A776083-2E2D-1342-9402-295D04206DFF}" destId="{B838FCE7-2986-0543-A2F5-44B84B1E9A12}" srcOrd="0" destOrd="0" presId="urn:microsoft.com/office/officeart/2005/8/layout/radial5"/>
    <dgm:cxn modelId="{8BA63EA3-E90C-9041-A188-FBC32E282489}" type="presParOf" srcId="{4A776083-2E2D-1342-9402-295D04206DFF}" destId="{05BC2F49-C651-A04E-9BCB-D27AC0103AFB}" srcOrd="1" destOrd="0" presId="urn:microsoft.com/office/officeart/2005/8/layout/radial5"/>
    <dgm:cxn modelId="{797EFCB6-0692-0343-9C61-4910B3EBA27F}" type="presParOf" srcId="{05BC2F49-C651-A04E-9BCB-D27AC0103AFB}" destId="{3AD136FB-BA69-F64F-BD74-237D20BAFE87}" srcOrd="0" destOrd="0" presId="urn:microsoft.com/office/officeart/2005/8/layout/radial5"/>
    <dgm:cxn modelId="{FC274F45-B358-4C42-9E2E-44A0416BD6F2}" type="presParOf" srcId="{4A776083-2E2D-1342-9402-295D04206DFF}" destId="{F65DF306-B11C-D74B-AE65-8DFEE9BA076A}" srcOrd="2" destOrd="0" presId="urn:microsoft.com/office/officeart/2005/8/layout/radial5"/>
    <dgm:cxn modelId="{09D573C8-8209-1D45-9C6E-C4CBC8DA8C2C}" type="presParOf" srcId="{4A776083-2E2D-1342-9402-295D04206DFF}" destId="{37EBB8CE-8F81-0148-AAA4-8E80C7484E4C}" srcOrd="3" destOrd="0" presId="urn:microsoft.com/office/officeart/2005/8/layout/radial5"/>
    <dgm:cxn modelId="{53FBEF6B-7682-A444-8398-8020DE392E87}" type="presParOf" srcId="{37EBB8CE-8F81-0148-AAA4-8E80C7484E4C}" destId="{FEB7CB13-C597-D746-934E-F5B4B0F1971A}" srcOrd="0" destOrd="0" presId="urn:microsoft.com/office/officeart/2005/8/layout/radial5"/>
    <dgm:cxn modelId="{A81043FB-4FA4-0045-B136-F49E0290CEA3}" type="presParOf" srcId="{4A776083-2E2D-1342-9402-295D04206DFF}" destId="{84A90F33-05AF-214E-9216-67CFC54E94B8}" srcOrd="4" destOrd="0" presId="urn:microsoft.com/office/officeart/2005/8/layout/radial5"/>
    <dgm:cxn modelId="{260519A7-B437-DF4C-96E7-75D7905A8AE9}" type="presParOf" srcId="{4A776083-2E2D-1342-9402-295D04206DFF}" destId="{D33B739E-F632-0549-A980-D17EA5C55797}" srcOrd="5" destOrd="0" presId="urn:microsoft.com/office/officeart/2005/8/layout/radial5"/>
    <dgm:cxn modelId="{249ED543-40CD-5E4C-8748-5907CDA7A8AF}" type="presParOf" srcId="{D33B739E-F632-0549-A980-D17EA5C55797}" destId="{3F6A8670-56E3-8D43-B88F-074287B7F876}" srcOrd="0" destOrd="0" presId="urn:microsoft.com/office/officeart/2005/8/layout/radial5"/>
    <dgm:cxn modelId="{F0ECEB50-8BCA-2543-9DD2-3C65065530DC}" type="presParOf" srcId="{4A776083-2E2D-1342-9402-295D04206DFF}" destId="{719FC707-111E-CA40-BC1C-F0FF514C95E5}" srcOrd="6" destOrd="0" presId="urn:microsoft.com/office/officeart/2005/8/layout/radial5"/>
    <dgm:cxn modelId="{558A30AA-9FDD-EC4E-A846-937696E1E02C}" type="presParOf" srcId="{4A776083-2E2D-1342-9402-295D04206DFF}" destId="{52BBA1C6-C887-8E42-8245-AE3CDFFFB256}" srcOrd="7" destOrd="0" presId="urn:microsoft.com/office/officeart/2005/8/layout/radial5"/>
    <dgm:cxn modelId="{EE283F65-3227-B640-863C-23E3A6FF0D83}" type="presParOf" srcId="{52BBA1C6-C887-8E42-8245-AE3CDFFFB256}" destId="{1059BD5F-6960-854F-B227-35FF09AFE611}" srcOrd="0" destOrd="0" presId="urn:microsoft.com/office/officeart/2005/8/layout/radial5"/>
    <dgm:cxn modelId="{9B07D244-92FC-E847-8BF3-F8C1A0F7025D}" type="presParOf" srcId="{4A776083-2E2D-1342-9402-295D04206DFF}" destId="{9511162E-5277-ED40-81FA-B82240180521}" srcOrd="8" destOrd="0" presId="urn:microsoft.com/office/officeart/2005/8/layout/radial5"/>
    <dgm:cxn modelId="{CB58359D-A720-F04F-8062-70D9CC5FB3BC}" type="presParOf" srcId="{4A776083-2E2D-1342-9402-295D04206DFF}" destId="{3A3980E4-6C36-CB4D-8E67-45CE2A578839}" srcOrd="9" destOrd="0" presId="urn:microsoft.com/office/officeart/2005/8/layout/radial5"/>
    <dgm:cxn modelId="{EB2487A9-2DA6-0F4A-B8E0-33EDE5AE9DEE}" type="presParOf" srcId="{3A3980E4-6C36-CB4D-8E67-45CE2A578839}" destId="{DA56482E-8452-4B48-B1C3-F76DB86EBA43}" srcOrd="0" destOrd="0" presId="urn:microsoft.com/office/officeart/2005/8/layout/radial5"/>
    <dgm:cxn modelId="{D632EF55-1833-DB45-BFBD-0E319D9B3414}" type="presParOf" srcId="{4A776083-2E2D-1342-9402-295D04206DFF}" destId="{24D03AFD-DB2C-E24D-80F9-31BEDF8A7FED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6FFBA-746C-2D49-8D2C-4F3FA418DF83}">
      <dsp:nvSpPr>
        <dsp:cNvPr id="0" name=""/>
        <dsp:cNvSpPr/>
      </dsp:nvSpPr>
      <dsp:spPr>
        <a:xfrm>
          <a:off x="-3865582" y="-593618"/>
          <a:ext cx="4607109" cy="4607109"/>
        </a:xfrm>
        <a:prstGeom prst="blockArc">
          <a:avLst>
            <a:gd name="adj1" fmla="val 18900000"/>
            <a:gd name="adj2" fmla="val 2700000"/>
            <a:gd name="adj3" fmla="val 46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FEB116-D1D6-CA42-BFE3-B3E3D0E12DA8}">
      <dsp:nvSpPr>
        <dsp:cNvPr id="0" name=""/>
        <dsp:cNvSpPr/>
      </dsp:nvSpPr>
      <dsp:spPr>
        <a:xfrm>
          <a:off x="388626" y="262919"/>
          <a:ext cx="5821029" cy="5261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760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El seguimiento en nuestra muestra es heterogéneo: la mayoría es seguida por endocrinología</a:t>
          </a:r>
          <a:endParaRPr lang="es-ES_tradnl" sz="1400" kern="1200" dirty="0"/>
        </a:p>
      </dsp:txBody>
      <dsp:txXfrm>
        <a:off x="388626" y="262919"/>
        <a:ext cx="5821029" cy="526113"/>
      </dsp:txXfrm>
    </dsp:sp>
    <dsp:sp modelId="{32F53568-B09E-ED46-8422-3ABAF78762FF}">
      <dsp:nvSpPr>
        <dsp:cNvPr id="0" name=""/>
        <dsp:cNvSpPr/>
      </dsp:nvSpPr>
      <dsp:spPr>
        <a:xfrm>
          <a:off x="59805" y="197155"/>
          <a:ext cx="657641" cy="6576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38D3E5-A6A4-2443-98FB-774082924506}">
      <dsp:nvSpPr>
        <dsp:cNvPr id="0" name=""/>
        <dsp:cNvSpPr/>
      </dsp:nvSpPr>
      <dsp:spPr>
        <a:xfrm>
          <a:off x="690259" y="1052226"/>
          <a:ext cx="5519396" cy="5261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7602" tIns="35560" rIns="35560" bIns="3556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400" kern="1200" dirty="0"/>
            <a:t>Existen casos con seguimiento exclusivo por atención primaria o sin seguimiento</a:t>
          </a:r>
          <a:endParaRPr lang="es-ES_tradnl" sz="1400" kern="1200" dirty="0"/>
        </a:p>
      </dsp:txBody>
      <dsp:txXfrm>
        <a:off x="690259" y="1052226"/>
        <a:ext cx="5519396" cy="526113"/>
      </dsp:txXfrm>
    </dsp:sp>
    <dsp:sp modelId="{A2618810-234E-4B4A-AC13-C70215C74766}">
      <dsp:nvSpPr>
        <dsp:cNvPr id="0" name=""/>
        <dsp:cNvSpPr/>
      </dsp:nvSpPr>
      <dsp:spPr>
        <a:xfrm>
          <a:off x="361438" y="986462"/>
          <a:ext cx="657641" cy="6576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D7D06-0283-5E49-A4BE-97B269E073F2}">
      <dsp:nvSpPr>
        <dsp:cNvPr id="0" name=""/>
        <dsp:cNvSpPr/>
      </dsp:nvSpPr>
      <dsp:spPr>
        <a:xfrm>
          <a:off x="690259" y="1841533"/>
          <a:ext cx="5519396" cy="5261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760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La patología más prevalente es el </a:t>
          </a:r>
          <a:r>
            <a:rPr lang="es-ES" sz="1400" kern="1200" dirty="0" err="1"/>
            <a:t>hipogonadismo</a:t>
          </a:r>
          <a:r>
            <a:rPr lang="es-ES" sz="1400" kern="1200" dirty="0"/>
            <a:t> seguida de sobrepeso e hipotiroidismo.</a:t>
          </a:r>
          <a:r>
            <a:rPr lang="es-ES" sz="1400" kern="1200" baseline="0" dirty="0"/>
            <a:t> D</a:t>
          </a:r>
          <a:r>
            <a:rPr lang="es-ES" sz="1400" kern="1200" dirty="0"/>
            <a:t>estaca</a:t>
          </a:r>
          <a:r>
            <a:rPr lang="es-ES" sz="1400" kern="1200" baseline="0" dirty="0"/>
            <a:t> </a:t>
          </a:r>
          <a:r>
            <a:rPr lang="es-ES" sz="1400" kern="1200" dirty="0"/>
            <a:t>frecuencia elevada de problemas visuales</a:t>
          </a:r>
          <a:r>
            <a:rPr lang="es-ES" sz="1400" kern="1200" baseline="0" dirty="0"/>
            <a:t> o de</a:t>
          </a:r>
          <a:r>
            <a:rPr lang="es-ES" sz="1400" kern="1200" dirty="0"/>
            <a:t> audición</a:t>
          </a:r>
          <a:endParaRPr lang="es-ES_tradnl" sz="1400" kern="1200" dirty="0"/>
        </a:p>
      </dsp:txBody>
      <dsp:txXfrm>
        <a:off x="690259" y="1841533"/>
        <a:ext cx="5519396" cy="526113"/>
      </dsp:txXfrm>
    </dsp:sp>
    <dsp:sp modelId="{B0472A04-225D-1F43-87BD-238EC3C5DFE1}">
      <dsp:nvSpPr>
        <dsp:cNvPr id="0" name=""/>
        <dsp:cNvSpPr/>
      </dsp:nvSpPr>
      <dsp:spPr>
        <a:xfrm>
          <a:off x="361438" y="1775769"/>
          <a:ext cx="657641" cy="6576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95C8E-C29D-C149-8C2C-C0D1B2B0052B}">
      <dsp:nvSpPr>
        <dsp:cNvPr id="0" name=""/>
        <dsp:cNvSpPr/>
      </dsp:nvSpPr>
      <dsp:spPr>
        <a:xfrm>
          <a:off x="388626" y="2630839"/>
          <a:ext cx="5821029" cy="5261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7602" tIns="27940" rIns="27940" bIns="279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100" kern="1200" dirty="0"/>
            <a:t>No diferencias significativas en talla final, IMC o peso entre pacientes tratadas con GH frente</a:t>
          </a:r>
          <a:r>
            <a:rPr lang="es-ES" sz="1100" kern="1200" baseline="0" dirty="0"/>
            <a:t> a </a:t>
          </a:r>
          <a:r>
            <a:rPr lang="es-ES" sz="1100" kern="1200" dirty="0"/>
            <a:t> no tratadas; probablemente por mayor talla inicial en no tratadas</a:t>
          </a:r>
          <a:endParaRPr lang="es-ES_tradnl" sz="1100" kern="1200" dirty="0"/>
        </a:p>
      </dsp:txBody>
      <dsp:txXfrm>
        <a:off x="388626" y="2630839"/>
        <a:ext cx="5821029" cy="526113"/>
      </dsp:txXfrm>
    </dsp:sp>
    <dsp:sp modelId="{360EEEAA-3AE6-A340-A0A4-D489861E00F3}">
      <dsp:nvSpPr>
        <dsp:cNvPr id="0" name=""/>
        <dsp:cNvSpPr/>
      </dsp:nvSpPr>
      <dsp:spPr>
        <a:xfrm>
          <a:off x="59805" y="2565075"/>
          <a:ext cx="657641" cy="65764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FCE7-2986-0543-A2F5-44B84B1E9A12}">
      <dsp:nvSpPr>
        <dsp:cNvPr id="0" name=""/>
        <dsp:cNvSpPr/>
      </dsp:nvSpPr>
      <dsp:spPr>
        <a:xfrm>
          <a:off x="2983449" y="1841716"/>
          <a:ext cx="1420968" cy="130380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Cinco apartados</a:t>
          </a:r>
        </a:p>
      </dsp:txBody>
      <dsp:txXfrm>
        <a:off x="3191545" y="2032654"/>
        <a:ext cx="1004776" cy="921932"/>
      </dsp:txXfrm>
    </dsp:sp>
    <dsp:sp modelId="{05BC2F49-C651-A04E-9BCB-D27AC0103AFB}">
      <dsp:nvSpPr>
        <dsp:cNvPr id="0" name=""/>
        <dsp:cNvSpPr/>
      </dsp:nvSpPr>
      <dsp:spPr>
        <a:xfrm rot="16200000">
          <a:off x="3505884" y="1273821"/>
          <a:ext cx="376097" cy="4474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400" kern="1200"/>
        </a:p>
      </dsp:txBody>
      <dsp:txXfrm>
        <a:off x="3562299" y="1419728"/>
        <a:ext cx="263268" cy="268477"/>
      </dsp:txXfrm>
    </dsp:sp>
    <dsp:sp modelId="{F65DF306-B11C-D74B-AE65-8DFEE9BA076A}">
      <dsp:nvSpPr>
        <dsp:cNvPr id="0" name=""/>
        <dsp:cNvSpPr/>
      </dsp:nvSpPr>
      <dsp:spPr>
        <a:xfrm>
          <a:off x="2889805" y="171030"/>
          <a:ext cx="1608255" cy="96106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Datos </a:t>
          </a:r>
          <a:r>
            <a:rPr lang="es-ES_tradnl" sz="1800" kern="1200" dirty="0" err="1"/>
            <a:t>demogr</a:t>
          </a:r>
          <a:r>
            <a:rPr lang="es-ES" sz="1800" kern="1200" dirty="0" err="1"/>
            <a:t>áficos</a:t>
          </a:r>
          <a:endParaRPr lang="es-ES_tradnl" sz="1800" kern="1200" dirty="0"/>
        </a:p>
      </dsp:txBody>
      <dsp:txXfrm>
        <a:off x="3125328" y="311775"/>
        <a:ext cx="1137209" cy="679578"/>
      </dsp:txXfrm>
    </dsp:sp>
    <dsp:sp modelId="{37EBB8CE-8F81-0148-AAA4-8E80C7484E4C}">
      <dsp:nvSpPr>
        <dsp:cNvPr id="0" name=""/>
        <dsp:cNvSpPr/>
      </dsp:nvSpPr>
      <dsp:spPr>
        <a:xfrm rot="20547389">
          <a:off x="4441255" y="2001563"/>
          <a:ext cx="202907" cy="4474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400" kern="1200"/>
        </a:p>
      </dsp:txBody>
      <dsp:txXfrm>
        <a:off x="4442671" y="2100229"/>
        <a:ext cx="142035" cy="268477"/>
      </dsp:txXfrm>
    </dsp:sp>
    <dsp:sp modelId="{84A90F33-05AF-214E-9216-67CFC54E94B8}">
      <dsp:nvSpPr>
        <dsp:cNvPr id="0" name=""/>
        <dsp:cNvSpPr/>
      </dsp:nvSpPr>
      <dsp:spPr>
        <a:xfrm>
          <a:off x="4632150" y="1404302"/>
          <a:ext cx="1724635" cy="104021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Datos cl</a:t>
          </a:r>
          <a:r>
            <a:rPr lang="es-ES" sz="1800" kern="1200" dirty="0" err="1"/>
            <a:t>ínicos</a:t>
          </a:r>
          <a:endParaRPr lang="es-ES_tradnl" sz="1800" kern="1200" dirty="0"/>
        </a:p>
      </dsp:txBody>
      <dsp:txXfrm>
        <a:off x="4884717" y="1556638"/>
        <a:ext cx="1219501" cy="735544"/>
      </dsp:txXfrm>
    </dsp:sp>
    <dsp:sp modelId="{D33B739E-F632-0549-A980-D17EA5C55797}">
      <dsp:nvSpPr>
        <dsp:cNvPr id="0" name=""/>
        <dsp:cNvSpPr/>
      </dsp:nvSpPr>
      <dsp:spPr>
        <a:xfrm rot="3176410">
          <a:off x="4114846" y="3036292"/>
          <a:ext cx="315736" cy="4474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400" kern="1200"/>
        </a:p>
      </dsp:txBody>
      <dsp:txXfrm>
        <a:off x="4133665" y="3087990"/>
        <a:ext cx="221015" cy="268477"/>
      </dsp:txXfrm>
    </dsp:sp>
    <dsp:sp modelId="{719FC707-111E-CA40-BC1C-F0FF514C95E5}">
      <dsp:nvSpPr>
        <dsp:cNvPr id="0" name=""/>
        <dsp:cNvSpPr/>
      </dsp:nvSpPr>
      <dsp:spPr>
        <a:xfrm>
          <a:off x="3962170" y="3461183"/>
          <a:ext cx="1677625" cy="9967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 err="1"/>
            <a:t>Situaci</a:t>
          </a:r>
          <a:r>
            <a:rPr lang="es-ES" sz="1800" kern="1200" dirty="0" err="1"/>
            <a:t>ón</a:t>
          </a:r>
          <a:r>
            <a:rPr lang="es-ES" sz="1800" kern="1200" dirty="0"/>
            <a:t> laboral/ educativa</a:t>
          </a:r>
          <a:endParaRPr lang="es-ES_tradnl" sz="1800" kern="1200" dirty="0"/>
        </a:p>
      </dsp:txBody>
      <dsp:txXfrm>
        <a:off x="4207852" y="3607147"/>
        <a:ext cx="1186261" cy="704779"/>
      </dsp:txXfrm>
    </dsp:sp>
    <dsp:sp modelId="{52BBA1C6-C887-8E42-8245-AE3CDFFFB256}">
      <dsp:nvSpPr>
        <dsp:cNvPr id="0" name=""/>
        <dsp:cNvSpPr/>
      </dsp:nvSpPr>
      <dsp:spPr>
        <a:xfrm rot="7623590">
          <a:off x="2957204" y="3036348"/>
          <a:ext cx="315812" cy="4474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400" kern="1200"/>
        </a:p>
      </dsp:txBody>
      <dsp:txXfrm rot="10800000">
        <a:off x="3033125" y="3088037"/>
        <a:ext cx="221068" cy="268477"/>
      </dsp:txXfrm>
    </dsp:sp>
    <dsp:sp modelId="{9511162E-5277-ED40-81FA-B82240180521}">
      <dsp:nvSpPr>
        <dsp:cNvPr id="0" name=""/>
        <dsp:cNvSpPr/>
      </dsp:nvSpPr>
      <dsp:spPr>
        <a:xfrm>
          <a:off x="1749328" y="3461183"/>
          <a:ext cx="1675111" cy="99670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 err="1"/>
            <a:t>Situaci</a:t>
          </a:r>
          <a:r>
            <a:rPr lang="es-ES" sz="1800" kern="1200" dirty="0" err="1"/>
            <a:t>ón</a:t>
          </a:r>
          <a:r>
            <a:rPr lang="es-ES" sz="1800" kern="1200" dirty="0"/>
            <a:t> de salud actual</a:t>
          </a:r>
          <a:endParaRPr lang="es-ES_tradnl" sz="1800" kern="1200" dirty="0"/>
        </a:p>
      </dsp:txBody>
      <dsp:txXfrm>
        <a:off x="1994642" y="3607147"/>
        <a:ext cx="1184483" cy="704779"/>
      </dsp:txXfrm>
    </dsp:sp>
    <dsp:sp modelId="{3A3980E4-6C36-CB4D-8E67-45CE2A578839}">
      <dsp:nvSpPr>
        <dsp:cNvPr id="0" name=""/>
        <dsp:cNvSpPr/>
      </dsp:nvSpPr>
      <dsp:spPr>
        <a:xfrm rot="11880000">
          <a:off x="2756380" y="1997012"/>
          <a:ext cx="195446" cy="44746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tint val="6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_tradnl" sz="1400" kern="1200"/>
        </a:p>
      </dsp:txBody>
      <dsp:txXfrm rot="10800000">
        <a:off x="2813579" y="2095563"/>
        <a:ext cx="136812" cy="268477"/>
      </dsp:txXfrm>
    </dsp:sp>
    <dsp:sp modelId="{24D03AFD-DB2C-E24D-80F9-31BEDF8A7FED}">
      <dsp:nvSpPr>
        <dsp:cNvPr id="0" name=""/>
        <dsp:cNvSpPr/>
      </dsp:nvSpPr>
      <dsp:spPr>
        <a:xfrm>
          <a:off x="1127153" y="1385202"/>
          <a:ext cx="1629760" cy="107838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kern="1200" dirty="0"/>
            <a:t>Seguimiento </a:t>
          </a:r>
          <a:r>
            <a:rPr lang="es-ES" sz="1800" kern="1200" dirty="0"/>
            <a:t>médico último año</a:t>
          </a:r>
          <a:endParaRPr lang="es-ES_tradnl" sz="1800" kern="1200" dirty="0"/>
        </a:p>
      </dsp:txBody>
      <dsp:txXfrm>
        <a:off x="1365826" y="1543127"/>
        <a:ext cx="1152414" cy="762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857250"/>
            <a:ext cx="51308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9788"/>
            <a:ext cx="5029200" cy="38496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1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42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5427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2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53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553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3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6325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63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5632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4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73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57351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7</a:t>
            </a: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93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59399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8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04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6042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88620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b"/>
          <a:lstStyle/>
          <a:p>
            <a:pPr algn="r"/>
            <a:r>
              <a:rPr lang="es-ES_tradnl" sz="1200"/>
              <a:t>9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0" y="9283700"/>
            <a:ext cx="2971800" cy="490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14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61447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66775" y="857250"/>
            <a:ext cx="5124450" cy="34163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BB0D-9EA7-E949-A0D5-2C6213F0FE2A}" type="slidenum">
              <a:rPr lang="es-ES_tradnl" smtClean="0"/>
              <a:pPr/>
              <a:t>18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6444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9283700"/>
            <a:ext cx="2971800" cy="488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8B58534-B2C7-4D9C-A580-471F5FBADAA5}" type="slidenum">
              <a:rPr lang="es-ES"/>
              <a:pPr/>
              <a:t>26</a:t>
            </a:fld>
            <a:endParaRPr lang="es-E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66775" y="857250"/>
            <a:ext cx="5124450" cy="34163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BB0D-9EA7-E949-A0D5-2C6213F0FE2A}" type="slidenum">
              <a:rPr lang="es-ES_tradnl" smtClean="0"/>
              <a:pPr/>
              <a:t>29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309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66775" y="857250"/>
            <a:ext cx="5124450" cy="34163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4BB0D-9EA7-E949-A0D5-2C6213F0FE2A}" type="slidenum">
              <a:rPr lang="es-ES_tradnl" smtClean="0"/>
              <a:pPr/>
              <a:t>30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238408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857250"/>
            <a:ext cx="5124450" cy="3416300"/>
          </a:xfrm>
          <a:ln cap="flat"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428625" y="0"/>
            <a:ext cx="685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 bwMode="auto">
          <a:xfrm>
            <a:off x="311150" y="0"/>
            <a:ext cx="1174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 bwMode="auto">
          <a:xfrm>
            <a:off x="1114425" y="0"/>
            <a:ext cx="20478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 bwMode="auto">
          <a:xfrm>
            <a:off x="1284288" y="0"/>
            <a:ext cx="258762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190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287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96043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9431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12001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2536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15 Rectángulo"/>
          <p:cNvSpPr/>
          <p:nvPr/>
        </p:nvSpPr>
        <p:spPr bwMode="auto">
          <a:xfrm>
            <a:off x="1371600" y="0"/>
            <a:ext cx="85725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16 Elipse"/>
          <p:cNvSpPr/>
          <p:nvPr/>
        </p:nvSpPr>
        <p:spPr bwMode="auto">
          <a:xfrm>
            <a:off x="685800" y="3429000"/>
            <a:ext cx="1457325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17 Elipse"/>
          <p:cNvSpPr/>
          <p:nvPr/>
        </p:nvSpPr>
        <p:spPr bwMode="auto">
          <a:xfrm>
            <a:off x="1473200" y="4867275"/>
            <a:ext cx="722313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1227138" y="5500688"/>
            <a:ext cx="153987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871663" y="5788025"/>
            <a:ext cx="309562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1" name="20 Elipse"/>
          <p:cNvSpPr/>
          <p:nvPr/>
        </p:nvSpPr>
        <p:spPr>
          <a:xfrm>
            <a:off x="2143125" y="4495800"/>
            <a:ext cx="41116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571750" y="3124200"/>
            <a:ext cx="6943725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571750" y="5003322"/>
            <a:ext cx="6943725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22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77301" y="1150937"/>
            <a:ext cx="2286000" cy="428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F53FB-EC80-4EB6-B7AB-7A9C1709441D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23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189913" y="4157663"/>
            <a:ext cx="3657600" cy="431800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490663" y="4929188"/>
            <a:ext cx="6858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B9C987-5923-4444-866A-0B7F025266C1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514350" y="1600200"/>
            <a:ext cx="8401050" cy="487375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092F2B0-02F4-4E05-BC77-7ED81276BA11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5" name="8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47C613-8DBB-41F8-804E-262BE3B7B48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6" name="9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 bwMode="auto">
          <a:xfrm>
            <a:off x="428625" y="0"/>
            <a:ext cx="685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 bwMode="auto">
          <a:xfrm>
            <a:off x="311150" y="0"/>
            <a:ext cx="1174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5 Rectángulo"/>
          <p:cNvSpPr/>
          <p:nvPr/>
        </p:nvSpPr>
        <p:spPr bwMode="auto">
          <a:xfrm>
            <a:off x="1114425" y="0"/>
            <a:ext cx="20478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6 Rectángulo"/>
          <p:cNvSpPr/>
          <p:nvPr/>
        </p:nvSpPr>
        <p:spPr bwMode="auto">
          <a:xfrm>
            <a:off x="1284288" y="0"/>
            <a:ext cx="258762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190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0287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96043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9431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12001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12 Rectángulo"/>
          <p:cNvSpPr/>
          <p:nvPr/>
        </p:nvSpPr>
        <p:spPr bwMode="auto">
          <a:xfrm>
            <a:off x="1371600" y="0"/>
            <a:ext cx="85725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4" name="13 Elipse"/>
          <p:cNvSpPr/>
          <p:nvPr/>
        </p:nvSpPr>
        <p:spPr bwMode="auto">
          <a:xfrm>
            <a:off x="685800" y="3429000"/>
            <a:ext cx="1457325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5" name="14 Elipse"/>
          <p:cNvSpPr/>
          <p:nvPr/>
        </p:nvSpPr>
        <p:spPr bwMode="auto">
          <a:xfrm>
            <a:off x="1490663" y="4867275"/>
            <a:ext cx="720725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6" name="15 Elipse"/>
          <p:cNvSpPr/>
          <p:nvPr/>
        </p:nvSpPr>
        <p:spPr bwMode="auto">
          <a:xfrm>
            <a:off x="1227138" y="5500688"/>
            <a:ext cx="153987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7" name="16 Elipse"/>
          <p:cNvSpPr/>
          <p:nvPr/>
        </p:nvSpPr>
        <p:spPr bwMode="auto">
          <a:xfrm>
            <a:off x="1871663" y="5791200"/>
            <a:ext cx="309562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8" name="17 Elipse"/>
          <p:cNvSpPr/>
          <p:nvPr/>
        </p:nvSpPr>
        <p:spPr bwMode="auto">
          <a:xfrm>
            <a:off x="2114550" y="4479925"/>
            <a:ext cx="411163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1023461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1750" y="2895600"/>
            <a:ext cx="6943725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1750" y="5010150"/>
            <a:ext cx="6943725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20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77301" y="1146175"/>
            <a:ext cx="2286000" cy="428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7C63C-5F88-480D-9CF6-B08FA8582958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21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190707" y="4153694"/>
            <a:ext cx="3657600" cy="433387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508125" y="4929188"/>
            <a:ext cx="6858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AD0F6-73A5-46E1-B107-4F75E4A795F7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514350" y="1600200"/>
            <a:ext cx="41148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804029" y="1600200"/>
            <a:ext cx="4114800" cy="45720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5713B4-2B87-48F9-8FDF-3F6861F2056E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E519-8071-41A2-8BC0-F05DAC235A7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350" y="273050"/>
            <a:ext cx="84867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514350" y="2362200"/>
            <a:ext cx="4114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918472" y="2362200"/>
            <a:ext cx="4114800" cy="3886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514350" y="1569720"/>
            <a:ext cx="4114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886325" y="1569720"/>
            <a:ext cx="4114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F8478-AF95-4ED6-88EB-AE46CE536228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485C5-A39B-4BDE-B65C-09FD37B9162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74430DA-A7A9-4A87-ADAC-41BA66CF8F16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4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FDBCF66-7E91-45AF-B2B0-099794CA37E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5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30331-59DB-4351-93B9-71452A60C383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C41C8-74A2-4F5F-8FCC-497D302EF58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985837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5 Conector recto"/>
          <p:cNvSpPr>
            <a:spLocks noChangeShapeType="1"/>
          </p:cNvSpPr>
          <p:nvPr/>
        </p:nvSpPr>
        <p:spPr bwMode="auto">
          <a:xfrm>
            <a:off x="70294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965950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011555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 bwMode="auto">
          <a:xfrm>
            <a:off x="9944100" y="0"/>
            <a:ext cx="3429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002982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10 Elipse"/>
          <p:cNvSpPr/>
          <p:nvPr/>
        </p:nvSpPr>
        <p:spPr>
          <a:xfrm>
            <a:off x="9175750" y="5715000"/>
            <a:ext cx="617538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4187666" y="3171825"/>
            <a:ext cx="6309360" cy="51435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7663815" y="274320"/>
            <a:ext cx="1717929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42900" y="274320"/>
            <a:ext cx="6343650" cy="632764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2" name="20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197B52A-4876-424D-A33C-C9A1EB08A747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13" name="21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C3C429-81A8-4327-B417-18168ABDBE3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4" name="22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985837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5 Elipse"/>
          <p:cNvSpPr/>
          <p:nvPr/>
        </p:nvSpPr>
        <p:spPr>
          <a:xfrm>
            <a:off x="9175750" y="5715000"/>
            <a:ext cx="617538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01155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 bwMode="auto">
          <a:xfrm>
            <a:off x="9944100" y="0"/>
            <a:ext cx="3429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002982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70294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6965950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4163235" y="3171825"/>
            <a:ext cx="6309360" cy="51435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943725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7611523" y="264795"/>
            <a:ext cx="17145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12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0005093-0809-4D90-8EE7-3A9868E4A3FE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13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C1FA134-56BE-49BD-A794-035C1D024F46}" type="slidenum">
              <a:rPr lang="en-US"/>
              <a:pPr>
                <a:defRPr/>
              </a:pPr>
              <a:t>‹Nº›</a:t>
            </a:fld>
            <a:endParaRPr lang="en-US" dirty="0"/>
          </a:p>
        </p:txBody>
      </p:sp>
      <p:sp>
        <p:nvSpPr>
          <p:cNvPr id="14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1D3DD-7C48-42D3-B00F-45BD092CC72B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3D3EB-4A1B-4827-B611-CDF26BE395F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458075" y="274640"/>
            <a:ext cx="18859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14350" y="274639"/>
            <a:ext cx="6772275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87BE8-70AF-41FC-9933-98B0A9F71A72}" type="datetimeFigureOut">
              <a:rPr lang="en-US"/>
              <a:pPr>
                <a:defRPr/>
              </a:pPr>
              <a:t>9/20/2026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C1E6A-0084-4F82-BACC-5F435C11E95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9858375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514350" y="274638"/>
            <a:ext cx="840105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124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514350" y="1600200"/>
            <a:ext cx="840105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8663782" y="1058069"/>
            <a:ext cx="2011362" cy="431800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450E331-2420-41CB-BB93-1310B3DA35FC}" type="datetimeFigureOut">
              <a:rPr lang="en-US"/>
              <a:pPr>
                <a:defRPr/>
              </a:pPr>
              <a:t>9/20/2026</a:t>
            </a:fld>
            <a:endParaRPr lang="en-US" sz="1400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8063707" y="3713956"/>
            <a:ext cx="3200400" cy="411163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85725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011555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9944100" y="0"/>
            <a:ext cx="3429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029825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11 Elipse"/>
          <p:cNvSpPr/>
          <p:nvPr/>
        </p:nvSpPr>
        <p:spPr>
          <a:xfrm>
            <a:off x="9175750" y="5715000"/>
            <a:ext cx="617538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145588" y="5734050"/>
            <a:ext cx="6858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47F1398-AB37-4D3B-82C4-780F19EFE23F}" type="slidenum">
              <a:rPr lang="en-US"/>
              <a:pPr>
                <a:defRPr/>
              </a:pPr>
              <a:t>‹Nº›</a:t>
            </a:fld>
            <a:endParaRPr lang="en-US" dirty="0"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gradFill rotWithShape="0">
          <a:gsLst>
            <a:gs pos="0">
              <a:schemeClr val="bg1">
                <a:gamma/>
                <a:shade val="49804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771525" y="5638800"/>
            <a:ext cx="439737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5143500" y="5275263"/>
            <a:ext cx="5180013" cy="68580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1588" y="269875"/>
            <a:ext cx="10026650" cy="6586538"/>
          </a:xfrm>
          <a:prstGeom prst="rtTriangl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17463" y="1524000"/>
            <a:ext cx="10269537" cy="1320800"/>
          </a:xfrm>
          <a:prstGeom prst="rect">
            <a:avLst/>
          </a:prstGeom>
          <a:gradFill rotWithShape="0">
            <a:gsLst>
              <a:gs pos="0">
                <a:srgbClr val="4C3319"/>
              </a:gs>
              <a:gs pos="50000">
                <a:srgbClr val="996633"/>
              </a:gs>
              <a:gs pos="100000">
                <a:srgbClr val="4C3319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>
            <a:off x="611188" y="3244850"/>
            <a:ext cx="0" cy="3598863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grpSp>
        <p:nvGrpSpPr>
          <p:cNvPr id="19464" name="Group 21"/>
          <p:cNvGrpSpPr>
            <a:grpSpLocks/>
          </p:cNvGrpSpPr>
          <p:nvPr/>
        </p:nvGrpSpPr>
        <p:grpSpPr bwMode="auto">
          <a:xfrm>
            <a:off x="7691438" y="-9525"/>
            <a:ext cx="371475" cy="6875463"/>
            <a:chOff x="4845" y="-6"/>
            <a:chExt cx="234" cy="4331"/>
          </a:xfrm>
        </p:grpSpPr>
        <p:sp>
          <p:nvSpPr>
            <p:cNvPr id="19472" name="Rectangle 8"/>
            <p:cNvSpPr>
              <a:spLocks noChangeArrowheads="1"/>
            </p:cNvSpPr>
            <p:nvPr/>
          </p:nvSpPr>
          <p:spPr bwMode="auto">
            <a:xfrm>
              <a:off x="4865" y="4234"/>
              <a:ext cx="54" cy="91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3" name="Rectangle 9"/>
            <p:cNvSpPr>
              <a:spLocks noChangeArrowheads="1"/>
            </p:cNvSpPr>
            <p:nvPr/>
          </p:nvSpPr>
          <p:spPr bwMode="auto">
            <a:xfrm>
              <a:off x="4845" y="1920"/>
              <a:ext cx="54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4" name="Rectangle 10"/>
            <p:cNvSpPr>
              <a:spLocks noChangeArrowheads="1"/>
            </p:cNvSpPr>
            <p:nvPr/>
          </p:nvSpPr>
          <p:spPr bwMode="auto">
            <a:xfrm>
              <a:off x="5061" y="2112"/>
              <a:ext cx="18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5" name="Rectangle 11"/>
            <p:cNvSpPr>
              <a:spLocks noChangeArrowheads="1"/>
            </p:cNvSpPr>
            <p:nvPr/>
          </p:nvSpPr>
          <p:spPr bwMode="auto">
            <a:xfrm>
              <a:off x="4845" y="2688"/>
              <a:ext cx="54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6" name="Rectangle 12"/>
            <p:cNvSpPr>
              <a:spLocks noChangeArrowheads="1"/>
            </p:cNvSpPr>
            <p:nvPr/>
          </p:nvSpPr>
          <p:spPr bwMode="auto">
            <a:xfrm>
              <a:off x="4845" y="3456"/>
              <a:ext cx="54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7" name="Rectangle 13"/>
            <p:cNvSpPr>
              <a:spLocks noChangeArrowheads="1"/>
            </p:cNvSpPr>
            <p:nvPr/>
          </p:nvSpPr>
          <p:spPr bwMode="auto">
            <a:xfrm>
              <a:off x="5061" y="2880"/>
              <a:ext cx="18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8" name="Rectangle 14"/>
            <p:cNvSpPr>
              <a:spLocks noChangeArrowheads="1"/>
            </p:cNvSpPr>
            <p:nvPr/>
          </p:nvSpPr>
          <p:spPr bwMode="auto">
            <a:xfrm>
              <a:off x="5061" y="3648"/>
              <a:ext cx="18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79" name="Rectangle 15"/>
            <p:cNvSpPr>
              <a:spLocks noChangeArrowheads="1"/>
            </p:cNvSpPr>
            <p:nvPr/>
          </p:nvSpPr>
          <p:spPr bwMode="auto">
            <a:xfrm>
              <a:off x="4845" y="-6"/>
              <a:ext cx="54" cy="65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80" name="Rectangle 16"/>
            <p:cNvSpPr>
              <a:spLocks noChangeArrowheads="1"/>
            </p:cNvSpPr>
            <p:nvPr/>
          </p:nvSpPr>
          <p:spPr bwMode="auto">
            <a:xfrm>
              <a:off x="5061" y="-5"/>
              <a:ext cx="18" cy="256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81" name="Rectangle 17"/>
            <p:cNvSpPr>
              <a:spLocks noChangeArrowheads="1"/>
            </p:cNvSpPr>
            <p:nvPr/>
          </p:nvSpPr>
          <p:spPr bwMode="auto">
            <a:xfrm>
              <a:off x="4845" y="300"/>
              <a:ext cx="54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82" name="Rectangle 18"/>
            <p:cNvSpPr>
              <a:spLocks noChangeArrowheads="1"/>
            </p:cNvSpPr>
            <p:nvPr/>
          </p:nvSpPr>
          <p:spPr bwMode="auto">
            <a:xfrm>
              <a:off x="4845" y="1068"/>
              <a:ext cx="54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83" name="Rectangle 19"/>
            <p:cNvSpPr>
              <a:spLocks noChangeArrowheads="1"/>
            </p:cNvSpPr>
            <p:nvPr/>
          </p:nvSpPr>
          <p:spPr bwMode="auto">
            <a:xfrm>
              <a:off x="5061" y="492"/>
              <a:ext cx="18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9484" name="Rectangle 20"/>
            <p:cNvSpPr>
              <a:spLocks noChangeArrowheads="1"/>
            </p:cNvSpPr>
            <p:nvPr/>
          </p:nvSpPr>
          <p:spPr bwMode="auto">
            <a:xfrm>
              <a:off x="5061" y="1260"/>
              <a:ext cx="18" cy="527"/>
            </a:xfrm>
            <a:prstGeom prst="rect">
              <a:avLst/>
            </a:prstGeom>
            <a:solidFill>
              <a:schemeClr val="bg2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</p:grpSp>
      <p:sp>
        <p:nvSpPr>
          <p:cNvPr id="19465" name="Freeform 22"/>
          <p:cNvSpPr>
            <a:spLocks/>
          </p:cNvSpPr>
          <p:nvPr/>
        </p:nvSpPr>
        <p:spPr bwMode="auto">
          <a:xfrm>
            <a:off x="211138" y="404813"/>
            <a:ext cx="8428037" cy="5543550"/>
          </a:xfrm>
          <a:custGeom>
            <a:avLst/>
            <a:gdLst>
              <a:gd name="T0" fmla="*/ 2147483647 w 5309"/>
              <a:gd name="T1" fmla="*/ 2147483647 h 3492"/>
              <a:gd name="T2" fmla="*/ 2147483647 w 5309"/>
              <a:gd name="T3" fmla="*/ 0 h 3492"/>
              <a:gd name="T4" fmla="*/ 0 w 5309"/>
              <a:gd name="T5" fmla="*/ 0 h 3492"/>
              <a:gd name="T6" fmla="*/ 0 60000 65536"/>
              <a:gd name="T7" fmla="*/ 0 60000 65536"/>
              <a:gd name="T8" fmla="*/ 0 60000 65536"/>
              <a:gd name="T9" fmla="*/ 0 w 5309"/>
              <a:gd name="T10" fmla="*/ 0 h 3492"/>
              <a:gd name="T11" fmla="*/ 5309 w 5309"/>
              <a:gd name="T12" fmla="*/ 3492 h 34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309" h="3492">
                <a:moveTo>
                  <a:pt x="5308" y="3491"/>
                </a:moveTo>
                <a:lnTo>
                  <a:pt x="5308" y="0"/>
                </a:lnTo>
                <a:lnTo>
                  <a:pt x="0" y="0"/>
                </a:lnTo>
              </a:path>
            </a:pathLst>
          </a:custGeom>
          <a:noFill/>
          <a:ln w="1270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19466" name="Rectangle 23"/>
          <p:cNvSpPr>
            <a:spLocks noChangeArrowheads="1"/>
          </p:cNvSpPr>
          <p:nvPr/>
        </p:nvSpPr>
        <p:spPr bwMode="auto">
          <a:xfrm>
            <a:off x="23813" y="1676400"/>
            <a:ext cx="10267950" cy="1320800"/>
          </a:xfrm>
          <a:prstGeom prst="rect">
            <a:avLst/>
          </a:prstGeom>
          <a:gradFill rotWithShape="0">
            <a:gsLst>
              <a:gs pos="0">
                <a:srgbClr val="4C3319"/>
              </a:gs>
              <a:gs pos="50000">
                <a:srgbClr val="996633"/>
              </a:gs>
              <a:gs pos="100000">
                <a:srgbClr val="4C3319"/>
              </a:gs>
            </a:gsLst>
            <a:lin ang="0" scaled="1"/>
          </a:gra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67" name="Arc 24"/>
          <p:cNvSpPr>
            <a:spLocks/>
          </p:cNvSpPr>
          <p:nvPr/>
        </p:nvSpPr>
        <p:spPr bwMode="auto">
          <a:xfrm>
            <a:off x="6616700" y="19050"/>
            <a:ext cx="3844925" cy="6824663"/>
          </a:xfrm>
          <a:custGeom>
            <a:avLst/>
            <a:gdLst>
              <a:gd name="T0" fmla="*/ 2147483647 w 21600"/>
              <a:gd name="T1" fmla="*/ 2147483647 h 43159"/>
              <a:gd name="T2" fmla="*/ 2147483647 w 21600"/>
              <a:gd name="T3" fmla="*/ 0 h 43159"/>
              <a:gd name="T4" fmla="*/ 2147483647 w 21600"/>
              <a:gd name="T5" fmla="*/ 2147483647 h 43159"/>
              <a:gd name="T6" fmla="*/ 0 60000 65536"/>
              <a:gd name="T7" fmla="*/ 0 60000 65536"/>
              <a:gd name="T8" fmla="*/ 0 60000 65536"/>
              <a:gd name="T9" fmla="*/ 0 w 21600"/>
              <a:gd name="T10" fmla="*/ 0 h 43159"/>
              <a:gd name="T11" fmla="*/ 21600 w 21600"/>
              <a:gd name="T12" fmla="*/ 43159 h 4315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3159" fill="none" extrusionOk="0">
                <a:moveTo>
                  <a:pt x="20769" y="43159"/>
                </a:moveTo>
                <a:cubicBezTo>
                  <a:pt x="9172" y="42713"/>
                  <a:pt x="0" y="33181"/>
                  <a:pt x="0" y="21575"/>
                </a:cubicBezTo>
                <a:cubicBezTo>
                  <a:pt x="-1" y="10051"/>
                  <a:pt x="9046" y="556"/>
                  <a:pt x="20557" y="0"/>
                </a:cubicBezTo>
              </a:path>
              <a:path w="21600" h="43159" stroke="0" extrusionOk="0">
                <a:moveTo>
                  <a:pt x="20769" y="43159"/>
                </a:moveTo>
                <a:cubicBezTo>
                  <a:pt x="9172" y="42713"/>
                  <a:pt x="0" y="33181"/>
                  <a:pt x="0" y="21575"/>
                </a:cubicBezTo>
                <a:cubicBezTo>
                  <a:pt x="-1" y="10051"/>
                  <a:pt x="9046" y="556"/>
                  <a:pt x="20557" y="0"/>
                </a:cubicBezTo>
                <a:lnTo>
                  <a:pt x="21600" y="21575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084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0" y="457200"/>
            <a:ext cx="10009188" cy="1447800"/>
          </a:xfrm>
          <a:solidFill>
            <a:schemeClr val="tx2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3600" dirty="0">
                <a:solidFill>
                  <a:srgbClr val="663300"/>
                </a:solidFill>
              </a:rPr>
              <a:t>Aspectos educacionales en el Síndrome de Turner</a:t>
            </a:r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327150" y="2060575"/>
            <a:ext cx="5591175" cy="2044700"/>
          </a:xfrm>
          <a:noFill/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s-ES_tradnl" i="1"/>
              <a:t>Juan Pedro López Siguero</a:t>
            </a:r>
          </a:p>
          <a:p>
            <a:pPr eaLnBrk="1" hangingPunct="1">
              <a:lnSpc>
                <a:spcPct val="85000"/>
              </a:lnSpc>
            </a:pPr>
            <a:r>
              <a:rPr lang="es-ES_tradnl" i="1"/>
              <a:t>Hospital Materno-Infantil de Málaga</a:t>
            </a:r>
          </a:p>
        </p:txBody>
      </p:sp>
      <p:pic>
        <p:nvPicPr>
          <p:cNvPr id="19470" name="Picture 27" descr="C:\EPSCAN2\Turner1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133600"/>
            <a:ext cx="3057525" cy="442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>
          <a:xfrm>
            <a:off x="2571750" y="3124200"/>
            <a:ext cx="6943725" cy="1893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/>
              <a:t>Preguntas y Respuestas</a:t>
            </a:r>
            <a:br>
              <a:rPr lang="es-ES"/>
            </a:br>
            <a:r>
              <a:rPr lang="es-ES" sz="3200" i="1"/>
              <a:t>Síndrome de Turner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5713" y="2420938"/>
            <a:ext cx="7200900" cy="108108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dirty="0"/>
              <a:t>Juan Pedro López Siguero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400" dirty="0"/>
              <a:t>Sección de Endocrinología Pediátrica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ES" sz="2400" dirty="0"/>
              <a:t>HRU Carlos Haya, Málaga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ES" sz="2400" i="1" dirty="0"/>
          </a:p>
        </p:txBody>
      </p:sp>
      <p:pic>
        <p:nvPicPr>
          <p:cNvPr id="20484" name="Picture 5" descr="103-0334_IM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0363" y="5157788"/>
            <a:ext cx="2024062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5 Imagen" descr="Logotipo_Sociedad[1]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229225"/>
            <a:ext cx="2055813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525" y="260350"/>
            <a:ext cx="1908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 descr="Turner-Syndrome-logo-201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95828" y="332656"/>
            <a:ext cx="1728192" cy="2434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4000" b="1" dirty="0">
                <a:latin typeface="Aparajita" pitchFamily="34" charset="0"/>
                <a:cs typeface="Aparajita" pitchFamily="34" charset="0"/>
              </a:rPr>
              <a:t>JUSTIFICACIONES DE LA PUBLICACIÓN</a:t>
            </a:r>
          </a:p>
        </p:txBody>
      </p:sp>
      <p:sp>
        <p:nvSpPr>
          <p:cNvPr id="21507" name="2 Marcador de contenido"/>
          <p:cNvSpPr>
            <a:spLocks noGrp="1"/>
          </p:cNvSpPr>
          <p:nvPr>
            <p:ph idx="1"/>
          </p:nvPr>
        </p:nvSpPr>
        <p:spPr>
          <a:xfrm>
            <a:off x="482600" y="2000250"/>
            <a:ext cx="9258300" cy="4525963"/>
          </a:xfrm>
        </p:spPr>
        <p:txBody>
          <a:bodyPr/>
          <a:lstStyle/>
          <a:p>
            <a:pPr eaLnBrk="1" hangingPunct="1"/>
            <a:r>
              <a:rPr lang="es-ES" sz="2600">
                <a:latin typeface="Comic Sans MS" pitchFamily="66" charset="0"/>
              </a:rPr>
              <a:t>Necesidad de mejorar el conocimiento sobre el ST.</a:t>
            </a:r>
          </a:p>
          <a:p>
            <a:pPr eaLnBrk="1" hangingPunct="1"/>
            <a:r>
              <a:rPr lang="es-ES" sz="2600">
                <a:latin typeface="Comic Sans MS" pitchFamily="66" charset="0"/>
              </a:rPr>
              <a:t>Importancia de la información de padres y pacientes.</a:t>
            </a:r>
          </a:p>
          <a:p>
            <a:pPr eaLnBrk="1" hangingPunct="1"/>
            <a:r>
              <a:rPr lang="es-ES" sz="2600">
                <a:latin typeface="Comic Sans MS" pitchFamily="66" charset="0"/>
              </a:rPr>
              <a:t>Actualización de los temas tratados, incluyendo nuevos items.</a:t>
            </a:r>
          </a:p>
          <a:p>
            <a:pPr eaLnBrk="1" hangingPunct="1"/>
            <a:r>
              <a:rPr lang="es-ES" sz="2600">
                <a:latin typeface="Comic Sans MS" pitchFamily="66" charset="0"/>
              </a:rPr>
              <a:t>Demanda social.</a:t>
            </a:r>
          </a:p>
          <a:p>
            <a:pPr eaLnBrk="1" hangingPunct="1"/>
            <a:r>
              <a:rPr lang="es-ES" sz="2600">
                <a:latin typeface="Comic Sans MS" pitchFamily="66" charset="0"/>
              </a:rPr>
              <a:t>Proporcionar una herramienta para pacientes con ST.</a:t>
            </a:r>
          </a:p>
          <a:p>
            <a:pPr eaLnBrk="1" hangingPunct="1">
              <a:buFont typeface="Arial" charset="0"/>
              <a:buNone/>
            </a:pPr>
            <a:endParaRPr lang="es-ES" sz="2800"/>
          </a:p>
          <a:p>
            <a:pPr eaLnBrk="1" hangingPunct="1"/>
            <a:endParaRPr lang="es-ES" sz="2800"/>
          </a:p>
        </p:txBody>
      </p:sp>
      <p:cxnSp>
        <p:nvCxnSpPr>
          <p:cNvPr id="4" name="3 Conector recto"/>
          <p:cNvCxnSpPr/>
          <p:nvPr/>
        </p:nvCxnSpPr>
        <p:spPr>
          <a:xfrm>
            <a:off x="0" y="1500188"/>
            <a:ext cx="10287000" cy="1587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6 CuadroTexto"/>
          <p:cNvSpPr txBox="1">
            <a:spLocks noChangeArrowheads="1"/>
          </p:cNvSpPr>
          <p:nvPr/>
        </p:nvSpPr>
        <p:spPr bwMode="auto">
          <a:xfrm>
            <a:off x="1527175" y="2357438"/>
            <a:ext cx="739298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i="1"/>
              <a:t>“Nunca dejes de sonreír, ni siquiera cuando estés triste, porque nunca sabes quien se puede enamorar de tu sonrisa”</a:t>
            </a:r>
          </a:p>
          <a:p>
            <a:endParaRPr lang="es-ES" i="1"/>
          </a:p>
          <a:p>
            <a:endParaRPr lang="es-ES" i="1"/>
          </a:p>
          <a:p>
            <a:r>
              <a:rPr lang="es-ES"/>
              <a:t>Gabriel García Márquez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889250" y="6119813"/>
            <a:ext cx="4397375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6000" b="1" dirty="0">
                <a:solidFill>
                  <a:srgbClr val="663300"/>
                </a:solidFill>
              </a:rPr>
              <a:t>Información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19088" y="2276475"/>
            <a:ext cx="9609137" cy="3416300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600" i="1" dirty="0"/>
              <a:t>“La noticia sienta mal , pero más que nada es la actitud. Tuve sensación de soledad”.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600" i="1" dirty="0"/>
              <a:t>“Veo bien que  a los padres se les informe, pero también lo tienen que hacer con nosotras, ¡somos las que de verdad debemos saber!”. </a:t>
            </a:r>
          </a:p>
        </p:txBody>
      </p:sp>
    </p:spTree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2889250" y="6119813"/>
            <a:ext cx="4397375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6000" b="1" dirty="0">
                <a:solidFill>
                  <a:srgbClr val="663300"/>
                </a:solidFill>
              </a:rPr>
              <a:t>Información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54063" y="2574925"/>
            <a:ext cx="8847137" cy="3416300"/>
          </a:xfrm>
        </p:spPr>
        <p:txBody>
          <a:bodyPr/>
          <a:lstStyle/>
          <a:p>
            <a:pPr eaLnBrk="1" hangingPunct="1"/>
            <a:r>
              <a:rPr lang="es-ES_tradnl" sz="3600"/>
              <a:t>¿Quién debe informar?.</a:t>
            </a:r>
          </a:p>
          <a:p>
            <a:pPr eaLnBrk="1" hangingPunct="1"/>
            <a:r>
              <a:rPr lang="es-ES_tradnl" sz="3600"/>
              <a:t> Información a los padres.</a:t>
            </a:r>
          </a:p>
          <a:p>
            <a:pPr eaLnBrk="1" hangingPunct="1"/>
            <a:r>
              <a:rPr lang="es-ES_tradnl" sz="3600"/>
              <a:t> Información a las niñas.</a:t>
            </a:r>
          </a:p>
          <a:p>
            <a:pPr eaLnBrk="1" hangingPunct="1"/>
            <a:r>
              <a:rPr lang="es-ES_tradnl" sz="3600"/>
              <a:t> En el colegio para la sociedad.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889250" y="6119813"/>
            <a:ext cx="4397375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4000" b="1" dirty="0">
                <a:solidFill>
                  <a:srgbClr val="663300"/>
                </a:solidFill>
              </a:rPr>
              <a:t>Grupos de contacto Turner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90525" y="2276475"/>
            <a:ext cx="9532938" cy="3416300"/>
          </a:xfrm>
        </p:spPr>
        <p:txBody>
          <a:bodyPr/>
          <a:lstStyle/>
          <a:p>
            <a:pPr eaLnBrk="1" hangingPunct="1"/>
            <a:r>
              <a:rPr lang="es-ES_tradnl" sz="3600"/>
              <a:t>Educar a la sociedad.</a:t>
            </a:r>
          </a:p>
          <a:p>
            <a:pPr eaLnBrk="1" hangingPunct="1"/>
            <a:r>
              <a:rPr lang="es-ES_tradnl" sz="3600"/>
              <a:t>Apoyo psicológico e información.</a:t>
            </a:r>
          </a:p>
          <a:p>
            <a:pPr eaLnBrk="1" hangingPunct="1"/>
            <a:r>
              <a:rPr lang="es-ES_tradnl" sz="3600"/>
              <a:t>Coordinación de los diversos especialistas.</a:t>
            </a:r>
          </a:p>
          <a:p>
            <a:pPr eaLnBrk="1" hangingPunct="1"/>
            <a:r>
              <a:rPr lang="es-ES_tradnl" sz="3600"/>
              <a:t>Promover y apoyar la investigación.</a:t>
            </a:r>
          </a:p>
        </p:txBody>
      </p:sp>
    </p:spTree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812800" y="381000"/>
            <a:ext cx="9474200" cy="1241425"/>
          </a:xfrm>
          <a:solidFill>
            <a:srgbClr val="FFCC66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b="1">
                <a:solidFill>
                  <a:srgbClr val="663300"/>
                </a:solidFill>
                <a:latin typeface="Comic Sans MS" pitchFamily="66" charset="0"/>
              </a:rPr>
              <a:t>EXPERIENCIAS EDUCATIVAS</a:t>
            </a:r>
          </a:p>
        </p:txBody>
      </p:sp>
      <p:graphicFrame>
        <p:nvGraphicFramePr>
          <p:cNvPr id="4098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828800" y="2133600"/>
          <a:ext cx="6858000" cy="431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3" imgW="5590476" imgH="3648584" progId="PBrush">
                  <p:embed/>
                </p:oleObj>
              </mc:Choice>
              <mc:Fallback>
                <p:oleObj name="Imagen de mapa de bits" r:id="rId3" imgW="5590476" imgH="3648584" progId="PBrush">
                  <p:embed/>
                  <p:pic>
                    <p:nvPicPr>
                      <p:cNvPr id="4098" name="Object 3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6858000" cy="431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2889250" y="6119813"/>
            <a:ext cx="4397375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439738" y="685800"/>
            <a:ext cx="9313862" cy="1636713"/>
          </a:xfrm>
          <a:solidFill>
            <a:srgbClr val="00B0F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4800" b="1" dirty="0">
                <a:solidFill>
                  <a:srgbClr val="663300"/>
                </a:solidFill>
              </a:rPr>
              <a:t>Experiencias educativas en Turner. Objetivos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54063" y="2574925"/>
            <a:ext cx="8923337" cy="34163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200" b="1" dirty="0"/>
              <a:t>Información de las características del ST a los padres.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200" b="1" dirty="0"/>
              <a:t>Intercambio de experiencias y vivencias.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200" b="1" dirty="0"/>
              <a:t>Enseñanza de </a:t>
            </a:r>
            <a:r>
              <a:rPr lang="es-ES_tradnl" sz="3200" b="1" dirty="0" err="1"/>
              <a:t>autoinyección</a:t>
            </a:r>
            <a:r>
              <a:rPr lang="es-ES_tradnl" sz="3200" b="1" dirty="0"/>
              <a:t> de GH.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200" b="1" dirty="0"/>
              <a:t>Revisión de la estructura e higiene dental.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3200" b="1" dirty="0"/>
              <a:t>Convocatoria para crear una asociación de ST.</a:t>
            </a:r>
          </a:p>
        </p:txBody>
      </p:sp>
    </p:spTree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889250" y="6119813"/>
            <a:ext cx="4397375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439738" y="685800"/>
            <a:ext cx="9466262" cy="1636713"/>
          </a:xfrm>
          <a:solidFill>
            <a:srgbClr val="00B0F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4800" b="1" dirty="0">
                <a:solidFill>
                  <a:srgbClr val="663300"/>
                </a:solidFill>
              </a:rPr>
              <a:t>Experiencias educativas en Turner. Resultados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54063" y="2574925"/>
            <a:ext cx="8618537" cy="397827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2800" b="1"/>
              <a:t>Realización de un manual educativo para pacientes con Turner.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2800" b="1"/>
              <a:t>Intercambio de opiniones entre familiares y facultativos.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2800" b="1"/>
              <a:t>Mejoría en la técnica de administración de GH.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2800" b="1"/>
              <a:t>Mejoría del conocimiento y relación entre pacientes y facultativos.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s-ES_tradnl" sz="2800" b="1"/>
              <a:t>No se creó una asociación Turner.</a:t>
            </a:r>
          </a:p>
        </p:txBody>
      </p:sp>
    </p:spTree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889250" y="6119813"/>
            <a:ext cx="4397375" cy="476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439738" y="762000"/>
            <a:ext cx="9390062" cy="1560513"/>
          </a:xfrm>
          <a:solidFill>
            <a:srgbClr val="00B0F0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_tradnl" sz="4800" b="1" dirty="0">
                <a:solidFill>
                  <a:srgbClr val="663300"/>
                </a:solidFill>
              </a:rPr>
              <a:t>Experiencias educativas en Turner. Demandas</a:t>
            </a:r>
            <a:r>
              <a:rPr lang="es-ES_tradnl" dirty="0"/>
              <a:t> 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754063" y="2574925"/>
            <a:ext cx="7780337" cy="3416300"/>
          </a:xfrm>
        </p:spPr>
        <p:txBody>
          <a:bodyPr/>
          <a:lstStyle/>
          <a:p>
            <a:pPr eaLnBrk="1" hangingPunct="1"/>
            <a:r>
              <a:rPr lang="es-ES_tradnl" sz="2800" b="1"/>
              <a:t>Informar directamente a las pacientes</a:t>
            </a:r>
          </a:p>
          <a:p>
            <a:pPr eaLnBrk="1" hangingPunct="1"/>
            <a:r>
              <a:rPr lang="es-ES_tradnl" sz="2800" b="1"/>
              <a:t>Enfoque multidisciplinario de la enfermedad.</a:t>
            </a:r>
          </a:p>
          <a:p>
            <a:pPr eaLnBrk="1" hangingPunct="1"/>
            <a:r>
              <a:rPr lang="es-ES_tradnl" sz="2800" b="1"/>
              <a:t>Problemas en el momento del alta.</a:t>
            </a:r>
          </a:p>
          <a:p>
            <a:pPr eaLnBrk="1" hangingPunct="1"/>
            <a:r>
              <a:rPr lang="es-ES_tradnl" sz="2800" b="1"/>
              <a:t>Participación de los padres y pacientes en las decisiones sobre su tratamiento.</a:t>
            </a:r>
          </a:p>
        </p:txBody>
      </p:sp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sz="4800" b="1">
                <a:solidFill>
                  <a:srgbClr val="663300"/>
                </a:solidFill>
                <a:latin typeface="Comic Sans MS" pitchFamily="66" charset="0"/>
              </a:rPr>
              <a:t>Edad de 5 a 13 años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90600" y="2205038"/>
            <a:ext cx="8001000" cy="4500562"/>
          </a:xfrm>
        </p:spPr>
        <p:txBody>
          <a:bodyPr/>
          <a:lstStyle/>
          <a:p>
            <a:pPr eaLnBrk="1" hangingPunct="1">
              <a:buSzPct val="69000"/>
            </a:pPr>
            <a:r>
              <a:rPr lang="es-ES_tradnl" sz="3200" b="1">
                <a:latin typeface="Arial Narrow" pitchFamily="34" charset="0"/>
              </a:rPr>
              <a:t>Discutir el diagnóstico con el niño.</a:t>
            </a:r>
          </a:p>
          <a:p>
            <a:pPr eaLnBrk="1" hangingPunct="1">
              <a:buSzPct val="69000"/>
            </a:pPr>
            <a:r>
              <a:rPr lang="es-ES_tradnl" sz="3200" b="1">
                <a:latin typeface="Arial Narrow" pitchFamily="34" charset="0"/>
              </a:rPr>
              <a:t>Adelantarse a los principales problemas escolares: déficit de atención, hiperactividad, dificultades específicas en aprendizaje, habilidades sociales.</a:t>
            </a:r>
          </a:p>
          <a:p>
            <a:pPr eaLnBrk="1" hangingPunct="1">
              <a:buSzPct val="69000"/>
            </a:pPr>
            <a:r>
              <a:rPr lang="es-ES_tradnl" sz="3200" b="1">
                <a:latin typeface="Arial Narrow" pitchFamily="34" charset="0"/>
              </a:rPr>
              <a:t>Evaluación o intervención educacional.</a:t>
            </a:r>
          </a:p>
          <a:p>
            <a:pPr eaLnBrk="1" hangingPunct="1">
              <a:buSzPct val="69000"/>
            </a:pPr>
            <a:r>
              <a:rPr lang="es-ES_tradnl" sz="3200" b="1">
                <a:latin typeface="Arial Narrow" pitchFamily="34" charset="0"/>
              </a:rPr>
              <a:t>Hablar sobre el ajuste a la talla baja (inicio de la terapia con GH, ¡falsas expectativas!).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sz="4800" b="1">
                <a:solidFill>
                  <a:srgbClr val="663300"/>
                </a:solidFill>
                <a:latin typeface="Comic Sans MS" pitchFamily="66" charset="0"/>
              </a:rPr>
              <a:t>Edad de 13 a 21 años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058863" y="2803525"/>
            <a:ext cx="7932737" cy="4283075"/>
          </a:xfrm>
        </p:spPr>
        <p:txBody>
          <a:bodyPr/>
          <a:lstStyle/>
          <a:p>
            <a:pPr eaLnBrk="1" hangingPunct="1">
              <a:buSzPct val="69000"/>
            </a:pPr>
            <a:r>
              <a:rPr lang="es-ES_tradnl" sz="2800" b="1"/>
              <a:t>Edad de introducción de los estrógenos (pubertad).</a:t>
            </a:r>
          </a:p>
          <a:p>
            <a:pPr eaLnBrk="1" hangingPunct="1">
              <a:buSzPct val="69000"/>
            </a:pPr>
            <a:r>
              <a:rPr lang="es-ES_tradnl" sz="2800" b="1"/>
              <a:t>Vigilar la conducta y la función escolar.</a:t>
            </a:r>
          </a:p>
          <a:p>
            <a:pPr eaLnBrk="1" hangingPunct="1">
              <a:buSzPct val="69000"/>
            </a:pPr>
            <a:r>
              <a:rPr lang="es-ES_tradnl" sz="2800" b="1"/>
              <a:t>Discutir la adaptación social. Grupos de apoyo. Consejos psicosexuales.</a:t>
            </a:r>
          </a:p>
          <a:p>
            <a:pPr eaLnBrk="1" hangingPunct="1">
              <a:buSzPct val="69000"/>
            </a:pPr>
            <a:r>
              <a:rPr lang="es-ES_tradnl" sz="2800" b="1"/>
              <a:t>Información sobre opciones reproductivas.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3785B-767E-6E57-3A8B-D0389BDF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Guía Turner para pacientes</a:t>
            </a:r>
          </a:p>
        </p:txBody>
      </p:sp>
      <p:pic>
        <p:nvPicPr>
          <p:cNvPr id="5" name="Marcador de posición de imagen 4">
            <a:extLst>
              <a:ext uri="{FF2B5EF4-FFF2-40B4-BE49-F238E27FC236}">
                <a16:creationId xmlns:a16="http://schemas.microsoft.com/office/drawing/2014/main" id="{99B3B0E7-4D98-8509-175A-FAE719B457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032" b="13032"/>
          <a:stretch>
            <a:fillRect/>
          </a:stretch>
        </p:blipFill>
        <p:spPr>
          <a:xfrm>
            <a:off x="400252" y="692696"/>
            <a:ext cx="6066146" cy="5167610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3EDD00C-2102-B47C-1EC2-1B6A72031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s-ES" dirty="0"/>
          </a:p>
          <a:p>
            <a:r>
              <a:rPr lang="es-ES" sz="1400" dirty="0">
                <a:latin typeface="Comic Sans MS" panose="030F0702030302020204" pitchFamily="66" charset="0"/>
              </a:rPr>
              <a:t>Una versión de las guías de 2024, adaptadas a pacientes de diversas edades y editada por Turner </a:t>
            </a:r>
            <a:r>
              <a:rPr lang="es-ES" sz="1400" dirty="0" err="1">
                <a:latin typeface="Comic Sans MS" panose="030F0702030302020204" pitchFamily="66" charset="0"/>
              </a:rPr>
              <a:t>Syndrome</a:t>
            </a:r>
            <a:r>
              <a:rPr lang="es-ES" sz="1400" dirty="0">
                <a:latin typeface="Comic Sans MS" panose="030F0702030302020204" pitchFamily="66" charset="0"/>
              </a:rPr>
              <a:t> </a:t>
            </a:r>
            <a:r>
              <a:rPr lang="es-ES" sz="1400" dirty="0" err="1">
                <a:latin typeface="Comic Sans MS" panose="030F0702030302020204" pitchFamily="66" charset="0"/>
              </a:rPr>
              <a:t>Society</a:t>
            </a:r>
            <a:endParaRPr lang="es-ES" sz="1400" dirty="0">
              <a:latin typeface="Comic Sans MS" panose="030F0702030302020204" pitchFamily="66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92DF484-82B3-6F06-3A3A-5D4C6D735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450" y="4140728"/>
            <a:ext cx="1454646" cy="110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3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476250"/>
            <a:ext cx="9474200" cy="1241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400" dirty="0">
                <a:latin typeface="Calibri" pitchFamily="34" charset="0"/>
              </a:rPr>
              <a:t>Situación actual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3550" y="2636838"/>
            <a:ext cx="9601200" cy="4419600"/>
          </a:xfrm>
        </p:spPr>
        <p:txBody>
          <a:bodyPr/>
          <a:lstStyle/>
          <a:p>
            <a:pPr eaLnBrk="1" hangingPunct="1"/>
            <a:r>
              <a:rPr lang="es-ES" sz="2800">
                <a:latin typeface="Comic Sans MS" pitchFamily="66" charset="0"/>
              </a:rPr>
              <a:t>Insuficiente información prenatal.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Aceptables cuidados en la edad pediátrica.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Insuficientes protocolos de transferencia a servicios médicos de adultos.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Insuficiente formación de médicos de adultos.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Desconocemos como están las mujeres Turner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800225" y="4384675"/>
            <a:ext cx="56118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25C3152-FCA8-844B-9A52-00CB50EAE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96" y="2857500"/>
            <a:ext cx="8401050" cy="1143000"/>
          </a:xfrm>
        </p:spPr>
        <p:txBody>
          <a:bodyPr>
            <a:normAutofit fontScale="90000"/>
          </a:bodyPr>
          <a:lstStyle/>
          <a:p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Godoy-Molina E., López-Castillo M., Galán-Bueno L., Morejón-García E., López-Siguero J.P.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Current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situation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of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adult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women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with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Turner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syndrome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 in </a:t>
            </a:r>
            <a:r>
              <a:rPr lang="es-ES" b="0" i="0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Spain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. </a:t>
            </a:r>
            <a:r>
              <a:rPr lang="es-ES" b="0" i="1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Endocrinol</a:t>
            </a:r>
            <a:r>
              <a:rPr lang="es-ES" b="0" i="1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. Diabetes </a:t>
            </a:r>
            <a:r>
              <a:rPr lang="es-ES" b="0" i="1" dirty="0" err="1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Nutr</a:t>
            </a:r>
            <a:r>
              <a:rPr lang="es-ES" b="0" i="1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. </a:t>
            </a:r>
            <a:r>
              <a:rPr lang="es-ES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2020;67:149–151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0792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sp>
        <p:nvSpPr>
          <p:cNvPr id="3" name="Rectángulo 2"/>
          <p:cNvSpPr/>
          <p:nvPr/>
        </p:nvSpPr>
        <p:spPr>
          <a:xfrm>
            <a:off x="1470529" y="2871846"/>
            <a:ext cx="6594318" cy="2490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2025" dirty="0"/>
              <a:t>Se incluyeron 85 mujeres recibiéndose 55 cuestionarios</a:t>
            </a:r>
          </a:p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2025" dirty="0"/>
              <a:t>Asociaciones Turner y Hospitales de Málaga y Badajoz.</a:t>
            </a:r>
          </a:p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2025" dirty="0"/>
              <a:t>Edad media 30.6 ± 9.9 años </a:t>
            </a:r>
          </a:p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2025" dirty="0"/>
              <a:t>Edad media al diagnóstico 6.98 ± 5.3 años</a:t>
            </a:r>
            <a:r>
              <a:rPr lang="es-ES_tradnl" sz="2025" dirty="0"/>
              <a:t> 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928236" y="2220443"/>
            <a:ext cx="3423175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 dirty="0"/>
              <a:t>Resultados</a:t>
            </a:r>
            <a:endParaRPr lang="es-ES_tradnl" sz="4557" dirty="0"/>
          </a:p>
        </p:txBody>
      </p:sp>
    </p:spTree>
    <p:extLst>
      <p:ext uri="{BB962C8B-B14F-4D97-AF65-F5344CB8AC3E}">
        <p14:creationId xmlns:p14="http://schemas.microsoft.com/office/powerpoint/2010/main" val="1302930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204966" y="2196025"/>
            <a:ext cx="3242481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600" dirty="0"/>
              <a:t>Conclusiones</a:t>
            </a:r>
            <a:endParaRPr lang="es-ES_tradnl" sz="3600" dirty="0"/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903307010"/>
              </p:ext>
            </p:extLst>
          </p:nvPr>
        </p:nvGraphicFramePr>
        <p:xfrm>
          <a:off x="3579833" y="2303452"/>
          <a:ext cx="6254669" cy="3419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28293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620713"/>
            <a:ext cx="9474200" cy="1241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dirty="0"/>
              <a:t>Propuestas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6425" y="2852738"/>
            <a:ext cx="8915400" cy="4419600"/>
          </a:xfrm>
        </p:spPr>
        <p:txBody>
          <a:bodyPr/>
          <a:lstStyle/>
          <a:p>
            <a:pPr eaLnBrk="1" hangingPunct="1"/>
            <a:r>
              <a:rPr lang="es-ES" sz="2800">
                <a:latin typeface="Comic Sans MS" pitchFamily="66" charset="0"/>
              </a:rPr>
              <a:t>Conocer la situación.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Establecer programas de transferencia de pediatría a adultos.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Formación de grupos multidisciplinares.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Difusión de guías informativas.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Relaciones con la administración.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036737" y="2249921"/>
            <a:ext cx="3266926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/>
              <a:t>Introducción</a:t>
            </a:r>
            <a:endParaRPr lang="es-ES_tradnl" sz="4557" dirty="0"/>
          </a:p>
        </p:txBody>
      </p:sp>
      <p:sp>
        <p:nvSpPr>
          <p:cNvPr id="3" name="Rectángulo 2"/>
          <p:cNvSpPr/>
          <p:nvPr/>
        </p:nvSpPr>
        <p:spPr>
          <a:xfrm>
            <a:off x="1518751" y="3016508"/>
            <a:ext cx="8534994" cy="1718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1856" dirty="0"/>
              <a:t>El Síndrome de Turner es una condición médica de presentación clínica heterogénea </a:t>
            </a:r>
          </a:p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1856" dirty="0"/>
              <a:t>Edad pediátrica:  el endocrinólogo infantil coordina su seguimiento</a:t>
            </a:r>
          </a:p>
          <a:p>
            <a:pPr marL="241116" indent="-241116">
              <a:lnSpc>
                <a:spcPct val="200000"/>
              </a:lnSpc>
              <a:buFont typeface="Arial" charset="0"/>
              <a:buChar char="•"/>
            </a:pPr>
            <a:r>
              <a:rPr lang="es-ES" sz="1856" dirty="0"/>
              <a:t>Asegurar que éste siga siendo adecuado tras la transición a adultos </a:t>
            </a:r>
            <a:endParaRPr lang="es-ES_tradnl" sz="1856" dirty="0"/>
          </a:p>
        </p:txBody>
      </p:sp>
    </p:spTree>
    <p:extLst>
      <p:ext uri="{BB962C8B-B14F-4D97-AF65-F5344CB8AC3E}">
        <p14:creationId xmlns:p14="http://schemas.microsoft.com/office/powerpoint/2010/main" val="17496117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916185" y="2249921"/>
            <a:ext cx="4882306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/>
              <a:t>Material y métodos</a:t>
            </a:r>
            <a:endParaRPr lang="es-ES_tradnl" sz="4557" dirty="0"/>
          </a:p>
        </p:txBody>
      </p:sp>
      <p:sp>
        <p:nvSpPr>
          <p:cNvPr id="3" name="Rectángulo 2"/>
          <p:cNvSpPr/>
          <p:nvPr/>
        </p:nvSpPr>
        <p:spPr>
          <a:xfrm>
            <a:off x="1111052" y="4509120"/>
            <a:ext cx="8534994" cy="14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1116" indent="-241116">
              <a:lnSpc>
                <a:spcPct val="150000"/>
              </a:lnSpc>
              <a:buFont typeface="Arial" charset="0"/>
              <a:buChar char="•"/>
            </a:pPr>
            <a:r>
              <a:rPr lang="es-ES" sz="2025" dirty="0"/>
              <a:t>Cuestionario e-mail/vía telefónica</a:t>
            </a:r>
          </a:p>
          <a:p>
            <a:pPr marL="241116" indent="-241116">
              <a:lnSpc>
                <a:spcPct val="150000"/>
              </a:lnSpc>
              <a:buFont typeface="Arial" charset="0"/>
              <a:buChar char="•"/>
            </a:pPr>
            <a:r>
              <a:rPr lang="es-ES" sz="2025" dirty="0"/>
              <a:t>Mujeres afectas síndrome Turner &gt; 16 años residentes España</a:t>
            </a:r>
          </a:p>
          <a:p>
            <a:pPr marL="241116" indent="-241116">
              <a:lnSpc>
                <a:spcPct val="150000"/>
              </a:lnSpc>
              <a:buFont typeface="Arial" charset="0"/>
              <a:buChar char="•"/>
            </a:pPr>
            <a:r>
              <a:rPr lang="es-ES" sz="2025" dirty="0"/>
              <a:t>Colaboración de asociaciones y 2 centros hospitalarios de tercer nivel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0335" y="2108837"/>
            <a:ext cx="1783768" cy="201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42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/>
        </p:nvGraphicFramePr>
        <p:xfrm>
          <a:off x="1364903" y="1391693"/>
          <a:ext cx="7435305" cy="4653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16054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2071" y="2256610"/>
            <a:ext cx="5533285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/>
              <a:t>Datos demográficos</a:t>
            </a:r>
            <a:endParaRPr lang="es-ES_tradnl" sz="4557" dirty="0"/>
          </a:p>
        </p:txBody>
      </p:sp>
      <p:graphicFrame>
        <p:nvGraphicFramePr>
          <p:cNvPr id="2" name="Tabla 1"/>
          <p:cNvGraphicFramePr>
            <a:graphicFrameLocks noGrp="1"/>
          </p:cNvGraphicFramePr>
          <p:nvPr/>
        </p:nvGraphicFramePr>
        <p:xfrm>
          <a:off x="1155797" y="3183981"/>
          <a:ext cx="3654181" cy="28811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8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0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Comunidad Autónoma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Total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Andalucía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17/55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30.9%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Extremadura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10/55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18.2%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Aragón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7/55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12.7%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Otras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21/55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38.2%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/>
        </p:nvGraphicFramePr>
        <p:xfrm>
          <a:off x="5639098" y="3183981"/>
          <a:ext cx="3655367" cy="1987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7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7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Domicilio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Total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Población general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Familiar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38/55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69.1%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36.4% *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Pareja 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6/55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10.9%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42% *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Sola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6/55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6.9%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8.7%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Otras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5/55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9.1%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12.9%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ángulo 8"/>
          <p:cNvSpPr/>
          <p:nvPr/>
        </p:nvSpPr>
        <p:spPr>
          <a:xfrm>
            <a:off x="5666006" y="5195513"/>
            <a:ext cx="1258678" cy="428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025" b="1" dirty="0">
                <a:solidFill>
                  <a:srgbClr val="000000"/>
                </a:solidFill>
                <a:ea typeface="Calibri" charset="0"/>
                <a:cs typeface="Times New Roman" charset="0"/>
              </a:rPr>
              <a:t>* p &lt; 0.05</a:t>
            </a:r>
            <a:endParaRPr lang="es-ES_tradnl" sz="1350" dirty="0">
              <a:latin typeface="Calibri" charset="0"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416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>
          <a:xfrm>
            <a:off x="892071" y="2256610"/>
            <a:ext cx="6497693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 dirty="0"/>
              <a:t>Situación laboral/educativa</a:t>
            </a:r>
            <a:endParaRPr lang="es-ES_tradnl" sz="4557" dirty="0"/>
          </a:p>
        </p:txBody>
      </p:sp>
      <p:sp>
        <p:nvSpPr>
          <p:cNvPr id="9" name="Rectángulo 8"/>
          <p:cNvSpPr/>
          <p:nvPr/>
        </p:nvSpPr>
        <p:spPr>
          <a:xfrm>
            <a:off x="751012" y="6084075"/>
            <a:ext cx="1258678" cy="428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025" b="1" dirty="0">
                <a:solidFill>
                  <a:srgbClr val="000000"/>
                </a:solidFill>
                <a:ea typeface="Calibri" charset="0"/>
                <a:cs typeface="Times New Roman" charset="0"/>
              </a:rPr>
              <a:t>* p &lt; 0.05</a:t>
            </a:r>
            <a:endParaRPr lang="es-ES_tradnl" sz="1350" dirty="0">
              <a:latin typeface="Calibri" charset="0"/>
              <a:ea typeface="Calibri" charset="0"/>
              <a:cs typeface="Times New Roman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190543"/>
              </p:ext>
            </p:extLst>
          </p:nvPr>
        </p:nvGraphicFramePr>
        <p:xfrm>
          <a:off x="534988" y="3574046"/>
          <a:ext cx="4202971" cy="2325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0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9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471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Nivel formación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>
                          <a:effectLst/>
                        </a:rPr>
                        <a:t>Total</a:t>
                      </a:r>
                      <a:endParaRPr lang="es-ES_tradnl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>
                          <a:effectLst/>
                        </a:rPr>
                        <a:t>%</a:t>
                      </a:r>
                      <a:endParaRPr lang="es-ES_tradnl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Población general 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8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Primaria - Secundaria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12/55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21.8%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29.3% 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8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>
                          <a:effectLst/>
                        </a:rPr>
                        <a:t>Bachillerato -Módulo</a:t>
                      </a:r>
                      <a:endParaRPr lang="es-ES_tradnl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22/55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40%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23.2% *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6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Universidad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>
                          <a:effectLst/>
                        </a:rPr>
                        <a:t>21/55</a:t>
                      </a:r>
                      <a:endParaRPr lang="es-ES_tradnl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38.2%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47.5%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583332"/>
              </p:ext>
            </p:extLst>
          </p:nvPr>
        </p:nvGraphicFramePr>
        <p:xfrm>
          <a:off x="5025861" y="3574046"/>
          <a:ext cx="4154310" cy="2034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5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18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18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9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Situación laboral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Total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>
                          <a:effectLst/>
                        </a:rPr>
                        <a:t>%</a:t>
                      </a:r>
                      <a:endParaRPr lang="es-ES_tradnl" sz="15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5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Poblaci</a:t>
                      </a:r>
                      <a:r>
                        <a:rPr lang="es-ES" sz="1500" dirty="0" err="1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ón</a:t>
                      </a:r>
                      <a:r>
                        <a:rPr lang="es-ES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 general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6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Estudia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25/55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45.5%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5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66.4</a:t>
                      </a:r>
                      <a:r>
                        <a:rPr lang="es-ES_tradnl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% *</a:t>
                      </a: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Trabaja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20/55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36.4%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22.8% *</a:t>
                      </a: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8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Jubilada/invalidez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500" dirty="0">
                          <a:effectLst/>
                        </a:rPr>
                        <a:t>3/55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5.5%</a:t>
                      </a: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2%</a:t>
                      </a: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0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 Desempleada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9/55</a:t>
                      </a: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500" dirty="0">
                          <a:effectLst/>
                        </a:rPr>
                        <a:t>16.4%</a:t>
                      </a:r>
                      <a:endParaRPr lang="es-ES_tradnl" sz="15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5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11.8%</a:t>
                      </a: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3726965" y="5037026"/>
            <a:ext cx="1298896" cy="274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81" i="1" dirty="0"/>
              <a:t>Datos INE 2016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074525" y="5051371"/>
            <a:ext cx="1298896" cy="274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181" i="1" dirty="0"/>
              <a:t>Datos INE 2016</a:t>
            </a:r>
          </a:p>
        </p:txBody>
      </p:sp>
    </p:spTree>
    <p:extLst>
      <p:ext uri="{BB962C8B-B14F-4D97-AF65-F5344CB8AC3E}">
        <p14:creationId xmlns:p14="http://schemas.microsoft.com/office/powerpoint/2010/main" val="869666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3"/>
          <p:cNvSpPr txBox="1">
            <a:spLocks noChangeArrowheads="1"/>
          </p:cNvSpPr>
          <p:nvPr/>
        </p:nvSpPr>
        <p:spPr bwMode="auto">
          <a:xfrm>
            <a:off x="3508375" y="2490788"/>
            <a:ext cx="3708400" cy="830262"/>
          </a:xfrm>
          <a:prstGeom prst="rect">
            <a:avLst/>
          </a:prstGeom>
          <a:noFill/>
          <a:ln w="9525">
            <a:solidFill>
              <a:srgbClr val="F9FF4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/>
              <a:t>Adolescente-adulta con ST: </a:t>
            </a:r>
          </a:p>
          <a:p>
            <a:pPr algn="ctr"/>
            <a:r>
              <a:rPr lang="es-ES_tradnl"/>
              <a:t>seguimiento multidisciplinar</a:t>
            </a:r>
          </a:p>
        </p:txBody>
      </p:sp>
      <p:sp>
        <p:nvSpPr>
          <p:cNvPr id="37891" name="Text Box 24"/>
          <p:cNvSpPr txBox="1">
            <a:spLocks noChangeArrowheads="1"/>
          </p:cNvSpPr>
          <p:nvPr/>
        </p:nvSpPr>
        <p:spPr bwMode="auto">
          <a:xfrm>
            <a:off x="0" y="3860800"/>
            <a:ext cx="35591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/>
              <a:t>función hepática </a:t>
            </a:r>
          </a:p>
          <a:p>
            <a:pPr algn="ctr"/>
            <a:r>
              <a:rPr lang="es-ES_tradnl"/>
              <a:t>y digestiva</a:t>
            </a:r>
          </a:p>
        </p:txBody>
      </p:sp>
      <p:sp>
        <p:nvSpPr>
          <p:cNvPr id="37892" name="Text Box 25"/>
          <p:cNvSpPr txBox="1">
            <a:spLocks noChangeArrowheads="1"/>
          </p:cNvSpPr>
          <p:nvPr/>
        </p:nvSpPr>
        <p:spPr bwMode="auto">
          <a:xfrm>
            <a:off x="0" y="2362200"/>
            <a:ext cx="3271838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/>
              <a:t>obesidad </a:t>
            </a:r>
          </a:p>
          <a:p>
            <a:pPr algn="ctr"/>
            <a:r>
              <a:rPr lang="es-ES_tradnl"/>
              <a:t>intolerancia HC</a:t>
            </a:r>
          </a:p>
          <a:p>
            <a:pPr algn="ctr"/>
            <a:r>
              <a:rPr lang="es-ES_tradnl"/>
              <a:t>síndrome metabólico</a:t>
            </a:r>
          </a:p>
          <a:p>
            <a:pPr algn="ctr"/>
            <a:r>
              <a:rPr lang="es-ES_tradnl"/>
              <a:t>pérfil lipídico</a:t>
            </a:r>
          </a:p>
        </p:txBody>
      </p:sp>
      <p:sp>
        <p:nvSpPr>
          <p:cNvPr id="37893" name="Text Box 26"/>
          <p:cNvSpPr txBox="1">
            <a:spLocks noChangeArrowheads="1"/>
          </p:cNvSpPr>
          <p:nvPr/>
        </p:nvSpPr>
        <p:spPr bwMode="auto">
          <a:xfrm>
            <a:off x="4089400" y="692150"/>
            <a:ext cx="1457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/>
              <a:t>fertilidad</a:t>
            </a:r>
          </a:p>
        </p:txBody>
      </p:sp>
      <p:sp>
        <p:nvSpPr>
          <p:cNvPr id="37894" name="Text Box 27"/>
          <p:cNvSpPr txBox="1">
            <a:spLocks noChangeArrowheads="1"/>
          </p:cNvSpPr>
          <p:nvPr/>
        </p:nvSpPr>
        <p:spPr bwMode="auto">
          <a:xfrm>
            <a:off x="3848100" y="4365625"/>
            <a:ext cx="20764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hábitos de vida</a:t>
            </a:r>
          </a:p>
          <a:p>
            <a:r>
              <a:rPr lang="es-ES_tradnl"/>
              <a:t>ejercicio físico </a:t>
            </a:r>
          </a:p>
        </p:txBody>
      </p:sp>
      <p:sp>
        <p:nvSpPr>
          <p:cNvPr id="37895" name="Text Box 28"/>
          <p:cNvSpPr txBox="1">
            <a:spLocks noChangeArrowheads="1"/>
          </p:cNvSpPr>
          <p:nvPr/>
        </p:nvSpPr>
        <p:spPr bwMode="auto">
          <a:xfrm>
            <a:off x="6951663" y="1125538"/>
            <a:ext cx="36147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hipogonadismo/</a:t>
            </a:r>
          </a:p>
          <a:p>
            <a:r>
              <a:rPr lang="es-ES_tradnl"/>
              <a:t>terapia hormonal sustitutiva</a:t>
            </a:r>
          </a:p>
        </p:txBody>
      </p:sp>
      <p:sp>
        <p:nvSpPr>
          <p:cNvPr id="37896" name="Text Box 30"/>
          <p:cNvSpPr txBox="1">
            <a:spLocks noChangeArrowheads="1"/>
          </p:cNvSpPr>
          <p:nvPr/>
        </p:nvSpPr>
        <p:spPr bwMode="auto">
          <a:xfrm>
            <a:off x="5710238" y="4292600"/>
            <a:ext cx="15938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/>
              <a:t>otitis</a:t>
            </a:r>
          </a:p>
          <a:p>
            <a:pPr algn="ctr"/>
            <a:r>
              <a:rPr lang="es-ES_tradnl"/>
              <a:t>hipoacusia</a:t>
            </a:r>
          </a:p>
        </p:txBody>
      </p:sp>
      <p:sp>
        <p:nvSpPr>
          <p:cNvPr id="37897" name="Text Box 31"/>
          <p:cNvSpPr txBox="1">
            <a:spLocks noChangeArrowheads="1"/>
          </p:cNvSpPr>
          <p:nvPr/>
        </p:nvSpPr>
        <p:spPr bwMode="auto">
          <a:xfrm>
            <a:off x="679450" y="692150"/>
            <a:ext cx="34623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/>
              <a:t>atención psicológica</a:t>
            </a:r>
          </a:p>
          <a:p>
            <a:pPr algn="ctr"/>
            <a:r>
              <a:rPr lang="es-ES_tradnl"/>
              <a:t>grupos de contacto</a:t>
            </a:r>
          </a:p>
        </p:txBody>
      </p:sp>
      <p:sp>
        <p:nvSpPr>
          <p:cNvPr id="37898" name="Text Box 32"/>
          <p:cNvSpPr txBox="1">
            <a:spLocks noChangeArrowheads="1"/>
          </p:cNvSpPr>
          <p:nvPr/>
        </p:nvSpPr>
        <p:spPr bwMode="auto">
          <a:xfrm>
            <a:off x="8059738" y="4005263"/>
            <a:ext cx="1346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ortopedia</a:t>
            </a:r>
          </a:p>
        </p:txBody>
      </p:sp>
      <p:sp>
        <p:nvSpPr>
          <p:cNvPr id="37899" name="Text Box 33"/>
          <p:cNvSpPr txBox="1">
            <a:spLocks noChangeArrowheads="1"/>
          </p:cNvSpPr>
          <p:nvPr/>
        </p:nvSpPr>
        <p:spPr bwMode="auto">
          <a:xfrm>
            <a:off x="5305425" y="549275"/>
            <a:ext cx="33670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/>
              <a:t>fragmentos cromosoma Y</a:t>
            </a:r>
          </a:p>
        </p:txBody>
      </p:sp>
      <p:sp>
        <p:nvSpPr>
          <p:cNvPr id="37900" name="Text Box 34"/>
          <p:cNvSpPr txBox="1">
            <a:spLocks noChangeArrowheads="1"/>
          </p:cNvSpPr>
          <p:nvPr/>
        </p:nvSpPr>
        <p:spPr bwMode="auto">
          <a:xfrm>
            <a:off x="7248525" y="4508500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/>
              <a:t>oftalmología</a:t>
            </a:r>
          </a:p>
        </p:txBody>
      </p:sp>
      <p:sp>
        <p:nvSpPr>
          <p:cNvPr id="37901" name="Text Box 35"/>
          <p:cNvSpPr txBox="1">
            <a:spLocks noChangeArrowheads="1"/>
          </p:cNvSpPr>
          <p:nvPr/>
        </p:nvSpPr>
        <p:spPr bwMode="auto">
          <a:xfrm>
            <a:off x="2119313" y="4508500"/>
            <a:ext cx="1809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/>
              <a:t>osteoporosis</a:t>
            </a:r>
          </a:p>
        </p:txBody>
      </p:sp>
      <p:sp>
        <p:nvSpPr>
          <p:cNvPr id="37902" name="Text Box 36"/>
          <p:cNvSpPr txBox="1">
            <a:spLocks noChangeArrowheads="1"/>
          </p:cNvSpPr>
          <p:nvPr/>
        </p:nvSpPr>
        <p:spPr bwMode="auto">
          <a:xfrm>
            <a:off x="8302625" y="3357563"/>
            <a:ext cx="1841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/>
              <a:t>nefrouropatía</a:t>
            </a:r>
          </a:p>
        </p:txBody>
      </p:sp>
      <p:sp>
        <p:nvSpPr>
          <p:cNvPr id="37903" name="Text Box 37"/>
          <p:cNvSpPr txBox="1">
            <a:spLocks noChangeArrowheads="1"/>
          </p:cNvSpPr>
          <p:nvPr/>
        </p:nvSpPr>
        <p:spPr bwMode="auto">
          <a:xfrm>
            <a:off x="7710488" y="2060575"/>
            <a:ext cx="22574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ES_tradnl"/>
              <a:t>cardiopatía</a:t>
            </a:r>
          </a:p>
          <a:p>
            <a:pPr algn="ctr"/>
            <a:r>
              <a:rPr lang="es-ES_tradnl"/>
              <a:t>HTA</a:t>
            </a:r>
          </a:p>
          <a:p>
            <a:pPr algn="ctr"/>
            <a:r>
              <a:rPr lang="es-ES_tradnl"/>
              <a:t>disección aórtica</a:t>
            </a:r>
          </a:p>
        </p:txBody>
      </p:sp>
      <p:sp>
        <p:nvSpPr>
          <p:cNvPr id="37904" name="Text Box 38"/>
          <p:cNvSpPr txBox="1">
            <a:spLocks noChangeArrowheads="1"/>
          </p:cNvSpPr>
          <p:nvPr/>
        </p:nvSpPr>
        <p:spPr bwMode="auto">
          <a:xfrm>
            <a:off x="247650" y="1484313"/>
            <a:ext cx="23002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_tradnl"/>
              <a:t>hipotiroidismo</a:t>
            </a:r>
          </a:p>
          <a:p>
            <a:r>
              <a:rPr lang="es-ES_tradnl"/>
              <a:t>autoinmunidad</a:t>
            </a:r>
          </a:p>
        </p:txBody>
      </p:sp>
      <p:sp>
        <p:nvSpPr>
          <p:cNvPr id="37905" name="Line 43"/>
          <p:cNvSpPr>
            <a:spLocks noChangeShapeType="1"/>
          </p:cNvSpPr>
          <p:nvPr/>
        </p:nvSpPr>
        <p:spPr bwMode="auto">
          <a:xfrm>
            <a:off x="4800600" y="1143000"/>
            <a:ext cx="257175" cy="8382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06" name="Line 44"/>
          <p:cNvSpPr>
            <a:spLocks noChangeShapeType="1"/>
          </p:cNvSpPr>
          <p:nvPr/>
        </p:nvSpPr>
        <p:spPr bwMode="auto">
          <a:xfrm flipH="1">
            <a:off x="5829300" y="990600"/>
            <a:ext cx="600075" cy="9906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07" name="Line 45"/>
          <p:cNvSpPr>
            <a:spLocks noChangeShapeType="1"/>
          </p:cNvSpPr>
          <p:nvPr/>
        </p:nvSpPr>
        <p:spPr bwMode="auto">
          <a:xfrm>
            <a:off x="3600450" y="1447800"/>
            <a:ext cx="771525" cy="6096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08" name="Line 46"/>
          <p:cNvSpPr>
            <a:spLocks noChangeShapeType="1"/>
          </p:cNvSpPr>
          <p:nvPr/>
        </p:nvSpPr>
        <p:spPr bwMode="auto">
          <a:xfrm flipH="1">
            <a:off x="6197600" y="1628775"/>
            <a:ext cx="771525" cy="6858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09" name="Line 47"/>
          <p:cNvSpPr>
            <a:spLocks noChangeShapeType="1"/>
          </p:cNvSpPr>
          <p:nvPr/>
        </p:nvSpPr>
        <p:spPr bwMode="auto">
          <a:xfrm>
            <a:off x="2914650" y="1905000"/>
            <a:ext cx="600075" cy="3048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0" name="Line 48"/>
          <p:cNvSpPr>
            <a:spLocks noChangeShapeType="1"/>
          </p:cNvSpPr>
          <p:nvPr/>
        </p:nvSpPr>
        <p:spPr bwMode="auto">
          <a:xfrm flipH="1">
            <a:off x="7248525" y="2565400"/>
            <a:ext cx="649288" cy="84138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1" name="Line 49"/>
          <p:cNvSpPr>
            <a:spLocks noChangeShapeType="1"/>
          </p:cNvSpPr>
          <p:nvPr/>
        </p:nvSpPr>
        <p:spPr bwMode="auto">
          <a:xfrm flipV="1">
            <a:off x="6357938" y="3573463"/>
            <a:ext cx="1587" cy="7620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2" name="Line 50"/>
          <p:cNvSpPr>
            <a:spLocks noChangeShapeType="1"/>
          </p:cNvSpPr>
          <p:nvPr/>
        </p:nvSpPr>
        <p:spPr bwMode="auto">
          <a:xfrm flipH="1" flipV="1">
            <a:off x="6683375" y="3429000"/>
            <a:ext cx="728663" cy="1008063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3" name="Line 51"/>
          <p:cNvSpPr>
            <a:spLocks noChangeShapeType="1"/>
          </p:cNvSpPr>
          <p:nvPr/>
        </p:nvSpPr>
        <p:spPr bwMode="auto">
          <a:xfrm flipV="1">
            <a:off x="3281363" y="3573463"/>
            <a:ext cx="647700" cy="719137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4" name="Line 52"/>
          <p:cNvSpPr>
            <a:spLocks noChangeShapeType="1"/>
          </p:cNvSpPr>
          <p:nvPr/>
        </p:nvSpPr>
        <p:spPr bwMode="auto">
          <a:xfrm flipV="1">
            <a:off x="2795588" y="3284538"/>
            <a:ext cx="771525" cy="4572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5" name="Line 53"/>
          <p:cNvSpPr>
            <a:spLocks noChangeShapeType="1"/>
          </p:cNvSpPr>
          <p:nvPr/>
        </p:nvSpPr>
        <p:spPr bwMode="auto">
          <a:xfrm flipH="1" flipV="1">
            <a:off x="7169150" y="3357563"/>
            <a:ext cx="890588" cy="792162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6" name="Line 54"/>
          <p:cNvSpPr>
            <a:spLocks noChangeShapeType="1"/>
          </p:cNvSpPr>
          <p:nvPr/>
        </p:nvSpPr>
        <p:spPr bwMode="auto">
          <a:xfrm flipH="1" flipV="1">
            <a:off x="7248525" y="3141663"/>
            <a:ext cx="1114425" cy="381000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7" name="Line 56"/>
          <p:cNvSpPr>
            <a:spLocks noChangeShapeType="1"/>
          </p:cNvSpPr>
          <p:nvPr/>
        </p:nvSpPr>
        <p:spPr bwMode="auto">
          <a:xfrm>
            <a:off x="2743200" y="2743200"/>
            <a:ext cx="514350" cy="1588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7918" name="Text Box 58"/>
          <p:cNvSpPr txBox="1">
            <a:spLocks noChangeArrowheads="1"/>
          </p:cNvSpPr>
          <p:nvPr/>
        </p:nvSpPr>
        <p:spPr bwMode="auto">
          <a:xfrm>
            <a:off x="1111250" y="5589588"/>
            <a:ext cx="8388350" cy="830262"/>
          </a:xfrm>
          <a:prstGeom prst="rect">
            <a:avLst/>
          </a:prstGeom>
          <a:solidFill>
            <a:srgbClr val="FFF8D9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_tradnl">
                <a:solidFill>
                  <a:srgbClr val="E1041A"/>
                </a:solidFill>
              </a:rPr>
              <a:t>Seguimiento multidisciplinar de la mujer afecta de Síndrome de Turner</a:t>
            </a:r>
          </a:p>
        </p:txBody>
      </p:sp>
      <p:sp>
        <p:nvSpPr>
          <p:cNvPr id="37919" name="Line 59"/>
          <p:cNvSpPr>
            <a:spLocks noChangeShapeType="1"/>
          </p:cNvSpPr>
          <p:nvPr/>
        </p:nvSpPr>
        <p:spPr bwMode="auto">
          <a:xfrm flipV="1">
            <a:off x="4981575" y="3716338"/>
            <a:ext cx="0" cy="649287"/>
          </a:xfrm>
          <a:prstGeom prst="line">
            <a:avLst/>
          </a:prstGeom>
          <a:noFill/>
          <a:ln w="57150">
            <a:solidFill>
              <a:srgbClr val="FFE06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3550" y="549275"/>
            <a:ext cx="9474200" cy="12414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600" dirty="0">
                <a:solidFill>
                  <a:srgbClr val="FF0000"/>
                </a:solidFill>
                <a:latin typeface="Comic Sans MS" pitchFamily="66" charset="0"/>
              </a:rPr>
              <a:t>Momento de la transferencia</a:t>
            </a:r>
            <a:endParaRPr lang="en-GB" sz="3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79450" y="2438400"/>
            <a:ext cx="8915400" cy="4419600"/>
          </a:xfrm>
        </p:spPr>
        <p:txBody>
          <a:bodyPr/>
          <a:lstStyle/>
          <a:p>
            <a:pPr eaLnBrk="1" hangingPunct="1"/>
            <a:r>
              <a:rPr lang="es-ES" sz="2800">
                <a:latin typeface="Comic Sans MS" pitchFamily="66" charset="0"/>
              </a:rPr>
              <a:t>Edad: 16-18 años.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Realizar la valoración funcional.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Finalización del crecimiento.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Finalización del desarrollo puberal con menarquia.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Acuerdo con la paciente.</a:t>
            </a:r>
          </a:p>
          <a:p>
            <a:pPr eaLnBrk="1" hangingPunct="1"/>
            <a:r>
              <a:rPr lang="es-ES" sz="2800">
                <a:latin typeface="Comic Sans MS" pitchFamily="66" charset="0"/>
              </a:rPr>
              <a:t>Haber realizado el proceso de transferencia</a:t>
            </a:r>
            <a:endParaRPr lang="en-GB" sz="280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654207" y="2104085"/>
            <a:ext cx="6577525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 dirty="0"/>
              <a:t>Datos/situación clínica</a:t>
            </a:r>
            <a:endParaRPr lang="es-ES_tradnl" sz="4557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1525116" y="4300900"/>
          <a:ext cx="6779728" cy="1625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2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4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6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52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90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67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Tratamiento GH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Total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Media Talla cm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Media peso kg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Media IMC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7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Tratados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41/55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74.5%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149±6.9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58.21±17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25.33±7.8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5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No tratados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13/55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25.4%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152±7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56.24±9.8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25.15±4.5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1525116" y="2865288"/>
          <a:ext cx="3500746" cy="12213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7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60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14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Cariotipo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Total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Desconoce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21/55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38.2%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7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Conoce 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34/55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61.8%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err="1">
                          <a:effectLst/>
                        </a:rPr>
                        <a:t>Mosaicismo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14/34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41.1%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6439644" y="2758890"/>
            <a:ext cx="344373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25" dirty="0">
                <a:solidFill>
                  <a:schemeClr val="accent2">
                    <a:lumMod val="50000"/>
                  </a:schemeClr>
                </a:solidFill>
                <a:ea typeface="Calibri" charset="0"/>
              </a:rPr>
              <a:t>No diferencias significativas en talla adulta (p0.53), peso (p0.78) o IMC (p0.46) en tratadas frente a no tratadas. </a:t>
            </a:r>
            <a:endParaRPr lang="es-ES_tradnl" sz="2025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61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582225" y="2023244"/>
            <a:ext cx="5835043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/>
              <a:t>Datos/situación clínica</a:t>
            </a:r>
            <a:endParaRPr lang="es-ES_tradnl" sz="4557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844647"/>
              </p:ext>
            </p:extLst>
          </p:nvPr>
        </p:nvGraphicFramePr>
        <p:xfrm>
          <a:off x="509710" y="3218955"/>
          <a:ext cx="5360492" cy="3077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77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87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63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Situación clínica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Total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err="1">
                          <a:effectLst/>
                        </a:rPr>
                        <a:t>Hipogonadismo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46/55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83.6%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Sobrepeso/Obesidad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25/55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45.5%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Hipotiroidismo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22/55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40%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Problemas audición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20/55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36.4%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Problemas de visión 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19/55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34.5%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Depresión/ansiedad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15/55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27.3%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21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Osteoporosis/Osteopenia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12/55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21.8%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err="1">
                          <a:effectLst/>
                        </a:rPr>
                        <a:t>Alt</a:t>
                      </a:r>
                      <a:r>
                        <a:rPr lang="es-ES" sz="1700" dirty="0">
                          <a:effectLst/>
                        </a:rPr>
                        <a:t>. Cardiovascular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11/55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20%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 err="1">
                          <a:effectLst/>
                        </a:rPr>
                        <a:t>Hiperlipemia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6/55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10.9%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Flecha derecha 5"/>
          <p:cNvSpPr/>
          <p:nvPr/>
        </p:nvSpPr>
        <p:spPr>
          <a:xfrm>
            <a:off x="5948576" y="5805264"/>
            <a:ext cx="468692" cy="2893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025"/>
          </a:p>
        </p:txBody>
      </p:sp>
      <p:sp>
        <p:nvSpPr>
          <p:cNvPr id="9" name="CuadroTexto 8"/>
          <p:cNvSpPr txBox="1"/>
          <p:nvPr/>
        </p:nvSpPr>
        <p:spPr>
          <a:xfrm>
            <a:off x="6746289" y="5135850"/>
            <a:ext cx="184439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25" dirty="0">
                <a:solidFill>
                  <a:schemeClr val="accent2">
                    <a:lumMod val="50000"/>
                  </a:schemeClr>
                </a:solidFill>
              </a:rPr>
              <a:t>Aorta </a:t>
            </a:r>
            <a:r>
              <a:rPr lang="es-ES_tradnl" sz="2025" dirty="0" err="1">
                <a:solidFill>
                  <a:schemeClr val="accent2">
                    <a:lumMod val="50000"/>
                  </a:schemeClr>
                </a:solidFill>
              </a:rPr>
              <a:t>bic</a:t>
            </a:r>
            <a:r>
              <a:rPr lang="es-ES" sz="2025" dirty="0" err="1">
                <a:solidFill>
                  <a:schemeClr val="accent2">
                    <a:lumMod val="50000"/>
                  </a:schemeClr>
                </a:solidFill>
              </a:rPr>
              <a:t>úspide</a:t>
            </a:r>
            <a:r>
              <a:rPr lang="es-ES" sz="2025" dirty="0">
                <a:solidFill>
                  <a:schemeClr val="accent2">
                    <a:lumMod val="50000"/>
                  </a:schemeClr>
                </a:solidFill>
              </a:rPr>
              <a:t> (7.3%) / Coartación de aorta (9.1%)</a:t>
            </a:r>
            <a:endParaRPr lang="es-ES_tradnl" sz="2025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6878617" y="3090381"/>
            <a:ext cx="282892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25" dirty="0">
                <a:solidFill>
                  <a:schemeClr val="accent2">
                    <a:lumMod val="50000"/>
                  </a:schemeClr>
                </a:solidFill>
                <a:ea typeface="Calibri" charset="0"/>
              </a:rPr>
              <a:t>No asociación significativa (p0.67) entre grado de formación y situación clínica. </a:t>
            </a:r>
            <a:endParaRPr lang="es-ES_tradnl" sz="2025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919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458885" y="2094051"/>
            <a:ext cx="5835043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 dirty="0"/>
              <a:t>Seguimiento médico</a:t>
            </a:r>
            <a:endParaRPr lang="es-ES_tradnl" sz="4557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1208579" y="2822184"/>
          <a:ext cx="5360492" cy="3081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8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Seguimiento médico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Total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Atención primaria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47/55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85.5%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Cardiología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25/55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45.5%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Endocrinología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40/55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72.7%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Odontología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37/55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67.3%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Ginecología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23/55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41.8%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ORL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22/55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40%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Oftalmología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15/55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27.3%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Salud mental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11/55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20%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Reumatología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4/55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7.3%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6943725" y="3429003"/>
            <a:ext cx="3037879" cy="1910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63" dirty="0">
                <a:solidFill>
                  <a:schemeClr val="accent2">
                    <a:lumMod val="50000"/>
                  </a:schemeClr>
                </a:solidFill>
              </a:rPr>
              <a:t>El 92.7% seguimiento por especialista médico principalmente endocrinología (</a:t>
            </a:r>
            <a:r>
              <a:rPr lang="es-ES" sz="2363">
                <a:solidFill>
                  <a:schemeClr val="accent2">
                    <a:lumMod val="50000"/>
                  </a:schemeClr>
                </a:solidFill>
              </a:rPr>
              <a:t>72.7%)</a:t>
            </a:r>
            <a:endParaRPr lang="es-ES_tradnl" sz="2025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124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r="66557"/>
          <a:stretch/>
        </p:blipFill>
        <p:spPr>
          <a:xfrm>
            <a:off x="0" y="559892"/>
            <a:ext cx="3037500" cy="1389963"/>
          </a:xfrm>
        </p:spPr>
      </p:pic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6" r="-262"/>
          <a:stretch/>
        </p:blipFill>
        <p:spPr>
          <a:xfrm>
            <a:off x="5025862" y="559892"/>
            <a:ext cx="5285249" cy="1389963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458885" y="2094051"/>
            <a:ext cx="5835043" cy="7183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557" dirty="0"/>
              <a:t>Seguimiento médico</a:t>
            </a:r>
            <a:endParaRPr lang="es-ES_tradnl" sz="4557" dirty="0"/>
          </a:p>
        </p:txBody>
      </p:sp>
      <p:graphicFrame>
        <p:nvGraphicFramePr>
          <p:cNvPr id="7" name="Tabla 6"/>
          <p:cNvGraphicFramePr>
            <a:graphicFrameLocks noGrp="1"/>
          </p:cNvGraphicFramePr>
          <p:nvPr/>
        </p:nvGraphicFramePr>
        <p:xfrm>
          <a:off x="1208579" y="2822184"/>
          <a:ext cx="5360492" cy="30817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3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8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8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2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Seguimiento médico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Total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Atención primaria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47/55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85.5%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Cardiología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25/55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45.5%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Endocrinología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40/55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72.7%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Odontología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37/55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67.3%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Ginecología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23/55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41.8%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ORL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22/55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40%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Oftalmología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15/55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27.3%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Salud mental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11/55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>
                          <a:effectLst/>
                        </a:rPr>
                        <a:t>20%</a:t>
                      </a:r>
                      <a:endParaRPr lang="es-ES_tradnl" sz="17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3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Reumatología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4/55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700" dirty="0">
                          <a:effectLst/>
                        </a:rPr>
                        <a:t>7.3%</a:t>
                      </a:r>
                      <a:endParaRPr lang="es-ES_tradnl" sz="17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57864" marR="57864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6943725" y="3429003"/>
            <a:ext cx="3037879" cy="1910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363" dirty="0">
                <a:solidFill>
                  <a:schemeClr val="accent2">
                    <a:lumMod val="50000"/>
                  </a:schemeClr>
                </a:solidFill>
              </a:rPr>
              <a:t>El 92.7% seguimiento por especialista médico principalmente endocrinología (</a:t>
            </a:r>
            <a:r>
              <a:rPr lang="es-ES" sz="2363">
                <a:solidFill>
                  <a:schemeClr val="accent2">
                    <a:lumMod val="50000"/>
                  </a:schemeClr>
                </a:solidFill>
              </a:rPr>
              <a:t>72.7%)</a:t>
            </a:r>
            <a:endParaRPr lang="es-ES_tradnl" sz="2025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043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66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sz="4400" b="1">
                <a:solidFill>
                  <a:srgbClr val="663300"/>
                </a:solidFill>
                <a:latin typeface="Comic Sans MS" pitchFamily="66" charset="0"/>
              </a:rPr>
              <a:t>CONCLUSIONES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1111250" y="2492375"/>
            <a:ext cx="9444038" cy="3902075"/>
          </a:xfrm>
        </p:spPr>
        <p:txBody>
          <a:bodyPr/>
          <a:lstStyle/>
          <a:p>
            <a:pPr eaLnBrk="1" hangingPunct="1">
              <a:buSzPct val="69000"/>
            </a:pPr>
            <a:r>
              <a:rPr lang="es-ES_tradnl" sz="2800">
                <a:latin typeface="Aparajita" pitchFamily="34" charset="0"/>
                <a:cs typeface="Aparajita" pitchFamily="34" charset="0"/>
              </a:rPr>
              <a:t>Las pacientes con ST son vulnerables a problemas PSE.</a:t>
            </a:r>
          </a:p>
          <a:p>
            <a:pPr eaLnBrk="1" hangingPunct="1">
              <a:buSzPct val="69000"/>
            </a:pPr>
            <a:r>
              <a:rPr lang="es-ES_tradnl" sz="2800">
                <a:latin typeface="Aparajita" pitchFamily="34" charset="0"/>
                <a:cs typeface="Aparajita" pitchFamily="34" charset="0"/>
              </a:rPr>
              <a:t>Deben ser estudiadas por especialistas PSE al entrar en la escuela.</a:t>
            </a:r>
          </a:p>
          <a:p>
            <a:pPr eaLnBrk="1" hangingPunct="1">
              <a:buSzPct val="69000"/>
            </a:pPr>
            <a:r>
              <a:rPr lang="es-ES_tradnl" sz="2800">
                <a:latin typeface="Aparajita" pitchFamily="34" charset="0"/>
                <a:cs typeface="Aparajita" pitchFamily="34" charset="0"/>
              </a:rPr>
              <a:t>Vigilar y atender las habilidades de funcionamiento social.</a:t>
            </a:r>
          </a:p>
          <a:p>
            <a:pPr eaLnBrk="1" hangingPunct="1">
              <a:buSzPct val="69000"/>
            </a:pPr>
            <a:r>
              <a:rPr lang="es-ES_tradnl" sz="2800">
                <a:latin typeface="Aparajita" pitchFamily="34" charset="0"/>
                <a:cs typeface="Aparajita" pitchFamily="34" charset="0"/>
              </a:rPr>
              <a:t>Necesidad de un tratamiento multidisciplinario.</a:t>
            </a:r>
          </a:p>
          <a:p>
            <a:pPr eaLnBrk="1" hangingPunct="1">
              <a:buSzPct val="69000"/>
            </a:pPr>
            <a:r>
              <a:rPr lang="es-ES_tradnl" sz="2800">
                <a:latin typeface="Aparajita" pitchFamily="34" charset="0"/>
                <a:cs typeface="Aparajita" pitchFamily="34" charset="0"/>
              </a:rPr>
              <a:t>Influencia del tratamiento con GH y estrógenos</a:t>
            </a:r>
            <a:r>
              <a:rPr lang="es-ES_tradnl">
                <a:latin typeface="Aparajita" pitchFamily="34" charset="0"/>
                <a:cs typeface="Aparajita" pitchFamily="34" charset="0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2609850"/>
            <a:ext cx="102870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s-ES" sz="3600" b="1">
                <a:solidFill>
                  <a:srgbClr val="09111A"/>
                </a:solidFill>
                <a:latin typeface="Calibri" pitchFamily="34" charset="0"/>
                <a:cs typeface="Times New Roman" charset="0"/>
              </a:rPr>
              <a:t>La Utopía</a:t>
            </a:r>
          </a:p>
          <a:p>
            <a:pPr algn="ctr"/>
            <a:endParaRPr lang="es-ES" sz="1800" b="1">
              <a:solidFill>
                <a:srgbClr val="993300"/>
              </a:solidFill>
              <a:latin typeface="Calibri" pitchFamily="34" charset="0"/>
              <a:cs typeface="Times New Roman" charset="0"/>
            </a:endParaRPr>
          </a:p>
          <a:p>
            <a:pPr algn="ctr"/>
            <a:r>
              <a:rPr lang="es-ES" sz="1800" b="1">
                <a:solidFill>
                  <a:srgbClr val="993300"/>
                </a:solidFill>
                <a:latin typeface="Calibri" pitchFamily="34" charset="0"/>
                <a:cs typeface="Times New Roman" charset="0"/>
              </a:rPr>
              <a:t>Ella está en el horizonte. Me acerco dos pasos, ella se aleja dos pasos.</a:t>
            </a:r>
            <a:br>
              <a:rPr lang="es-ES" sz="1800" b="1">
                <a:solidFill>
                  <a:srgbClr val="993300"/>
                </a:solidFill>
                <a:latin typeface="Calibri" pitchFamily="34" charset="0"/>
                <a:cs typeface="Times New Roman" charset="0"/>
              </a:rPr>
            </a:br>
            <a:r>
              <a:rPr lang="es-ES" sz="1800" b="1">
                <a:solidFill>
                  <a:srgbClr val="993300"/>
                </a:solidFill>
                <a:latin typeface="Calibri" pitchFamily="34" charset="0"/>
                <a:cs typeface="Times New Roman" charset="0"/>
              </a:rPr>
              <a:t>Camino diez pasos y el horizonte se corre diez pasos más allá. Por mucho que yo camine, nunca la alcanzaré.</a:t>
            </a:r>
            <a:br>
              <a:rPr lang="es-ES" sz="1800">
                <a:solidFill>
                  <a:srgbClr val="09111A"/>
                </a:solidFill>
                <a:latin typeface="Calibri" pitchFamily="34" charset="0"/>
                <a:cs typeface="Times New Roman" charset="0"/>
              </a:rPr>
            </a:br>
            <a:r>
              <a:rPr lang="es-ES" sz="1800" b="1">
                <a:solidFill>
                  <a:srgbClr val="993300"/>
                </a:solidFill>
                <a:latin typeface="Calibri" pitchFamily="34" charset="0"/>
                <a:cs typeface="Times New Roman" charset="0"/>
              </a:rPr>
              <a:t>¿Para qué sirve la utopía? </a:t>
            </a:r>
          </a:p>
          <a:p>
            <a:pPr algn="ctr"/>
            <a:br>
              <a:rPr lang="es-ES" sz="1800" b="1">
                <a:solidFill>
                  <a:srgbClr val="993300"/>
                </a:solidFill>
                <a:latin typeface="Calibri" pitchFamily="34" charset="0"/>
                <a:cs typeface="Times New Roman" charset="0"/>
              </a:rPr>
            </a:br>
            <a:r>
              <a:rPr lang="es-ES" sz="1800" b="1">
                <a:solidFill>
                  <a:srgbClr val="993300"/>
                </a:solidFill>
                <a:latin typeface="Calibri" pitchFamily="34" charset="0"/>
                <a:cs typeface="Times New Roman" charset="0"/>
              </a:rPr>
              <a:t>Para eso sirve: para caminar</a:t>
            </a:r>
            <a:r>
              <a:rPr lang="es-ES" sz="1800"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29134" y="2967335"/>
            <a:ext cx="662873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Muchas gracias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irador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23942636953B48A65EADCCE8D2E887" ma:contentTypeVersion="14" ma:contentTypeDescription="Crear nuevo documento." ma:contentTypeScope="" ma:versionID="d9ab55d3d28939ab341906fa3a9a190d">
  <xsd:schema xmlns:xsd="http://www.w3.org/2001/XMLSchema" xmlns:xs="http://www.w3.org/2001/XMLSchema" xmlns:p="http://schemas.microsoft.com/office/2006/metadata/properties" xmlns:ns2="0ef9d0cd-e391-4297-b248-8887e246c895" xmlns:ns3="ccb7f967-1b28-471a-951a-e5f5d88b1536" targetNamespace="http://schemas.microsoft.com/office/2006/metadata/properties" ma:root="true" ma:fieldsID="8b543c937c9c4274749669b9e18024c6" ns2:_="" ns3:_="">
    <xsd:import namespace="0ef9d0cd-e391-4297-b248-8887e246c895"/>
    <xsd:import namespace="ccb7f967-1b28-471a-951a-e5f5d88b15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f9d0cd-e391-4297-b248-8887e246c8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71991b9-ac4b-432e-befa-6581cfd07c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b7f967-1b28-471a-951a-e5f5d88b153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686278b-5219-452c-af6f-956437737f30}" ma:internalName="TaxCatchAll" ma:showField="CatchAllData" ma:web="ccb7f967-1b28-471a-951a-e5f5d88b15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ef9d0cd-e391-4297-b248-8887e246c895">
      <Terms xmlns="http://schemas.microsoft.com/office/infopath/2007/PartnerControls"/>
    </lcf76f155ced4ddcb4097134ff3c332f>
    <TaxCatchAll xmlns="ccb7f967-1b28-471a-951a-e5f5d88b1536" xsi:nil="true"/>
  </documentManagement>
</p:properties>
</file>

<file path=customXml/itemProps1.xml><?xml version="1.0" encoding="utf-8"?>
<ds:datastoreItem xmlns:ds="http://schemas.openxmlformats.org/officeDocument/2006/customXml" ds:itemID="{81B7DD92-BFED-4107-BA3D-AED2CEC2E968}"/>
</file>

<file path=customXml/itemProps2.xml><?xml version="1.0" encoding="utf-8"?>
<ds:datastoreItem xmlns:ds="http://schemas.openxmlformats.org/officeDocument/2006/customXml" ds:itemID="{FEFBC0FA-F78C-4ADB-9ECB-2F32E3D893EA}"/>
</file>

<file path=customXml/itemProps3.xml><?xml version="1.0" encoding="utf-8"?>
<ds:datastoreItem xmlns:ds="http://schemas.openxmlformats.org/officeDocument/2006/customXml" ds:itemID="{296128FD-505B-4E1A-A6F8-46FFA9F64358}"/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1661667854</TotalTime>
  <Pages>15</Pages>
  <Words>1360</Words>
  <Application>Microsoft Office PowerPoint</Application>
  <PresentationFormat>Diapositivas de 35 mm</PresentationFormat>
  <Paragraphs>361</Paragraphs>
  <Slides>33</Slides>
  <Notes>15</Notes>
  <HiddenSlides>0</HiddenSlides>
  <MMClips>0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5" baseType="lpstr">
      <vt:lpstr>Aparajita</vt:lpstr>
      <vt:lpstr>Arial</vt:lpstr>
      <vt:lpstr>Arial Narrow</vt:lpstr>
      <vt:lpstr>Calibri</vt:lpstr>
      <vt:lpstr>Cambria</vt:lpstr>
      <vt:lpstr>Century Schoolbook</vt:lpstr>
      <vt:lpstr>Comic Sans MS</vt:lpstr>
      <vt:lpstr>Times New Roman</vt:lpstr>
      <vt:lpstr>Wingdings</vt:lpstr>
      <vt:lpstr>Wingdings 2</vt:lpstr>
      <vt:lpstr>Mirador</vt:lpstr>
      <vt:lpstr>Imagen de mapa de bits</vt:lpstr>
      <vt:lpstr>Aspectos educacionales en el Síndrome de Turner</vt:lpstr>
      <vt:lpstr>Preguntas y Respuestas Síndrome de Turner</vt:lpstr>
      <vt:lpstr>JUSTIFICACIONES DE LA PUBLICACIÓN</vt:lpstr>
      <vt:lpstr>Presentación de PowerPoint</vt:lpstr>
      <vt:lpstr>Información</vt:lpstr>
      <vt:lpstr>Información</vt:lpstr>
      <vt:lpstr>Grupos de contacto Turner</vt:lpstr>
      <vt:lpstr>EXPERIENCIAS EDUCATIVAS</vt:lpstr>
      <vt:lpstr>Experiencias educativas en Turner. Objetivos</vt:lpstr>
      <vt:lpstr>Experiencias educativas en Turner. Resultados</vt:lpstr>
      <vt:lpstr>Experiencias educativas en Turner. Demandas </vt:lpstr>
      <vt:lpstr>Edad de 5 a 13 años</vt:lpstr>
      <vt:lpstr>Edad de 13 a 21 años</vt:lpstr>
      <vt:lpstr>Guía Turner para pacientes</vt:lpstr>
      <vt:lpstr>Situación actual</vt:lpstr>
      <vt:lpstr>Godoy-Molina E., López-Castillo M., Galán-Bueno L., Morejón-García E., López-Siguero J.P. Current situation of adult women with Turner syndrome in Spain. Endocrinol. Diabetes Nutr. 2020;67:149–151</vt:lpstr>
      <vt:lpstr>Presentación de PowerPoint</vt:lpstr>
      <vt:lpstr>Presentación de PowerPoint</vt:lpstr>
      <vt:lpstr>Propuestas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Momento de la transferencia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Información, educación y claves psicosociales en el Síndrome de Turner</dc:title>
  <dc:creator>Packard Bell NEC</dc:creator>
  <cp:lastModifiedBy>Juan Pedro López Siguero</cp:lastModifiedBy>
  <cp:revision>27</cp:revision>
  <cp:lastPrinted>1601-01-01T00:00:00Z</cp:lastPrinted>
  <dcterms:created xsi:type="dcterms:W3CDTF">2001-01-22T15:49:55Z</dcterms:created>
  <dcterms:modified xsi:type="dcterms:W3CDTF">2026-09-20T11:07:24Z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0x0101004F23942636953B48A65EADCCE8D2E887</vt:lpwstr>
  </property>
</Properties>
</file>