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2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99" r:id="rId3"/>
  </p:sldMasterIdLst>
  <p:notesMasterIdLst>
    <p:notesMasterId r:id="rId30"/>
  </p:notesMasterIdLst>
  <p:sldIdLst>
    <p:sldId id="256" r:id="rId4"/>
    <p:sldId id="257" r:id="rId5"/>
    <p:sldId id="342" r:id="rId6"/>
    <p:sldId id="276" r:id="rId7"/>
    <p:sldId id="261" r:id="rId8"/>
    <p:sldId id="336" r:id="rId9"/>
    <p:sldId id="259" r:id="rId10"/>
    <p:sldId id="263" r:id="rId11"/>
    <p:sldId id="273" r:id="rId12"/>
    <p:sldId id="339" r:id="rId13"/>
    <p:sldId id="340" r:id="rId14"/>
    <p:sldId id="341" r:id="rId15"/>
    <p:sldId id="338" r:id="rId16"/>
    <p:sldId id="344" r:id="rId17"/>
    <p:sldId id="343" r:id="rId18"/>
    <p:sldId id="271" r:id="rId19"/>
    <p:sldId id="345" r:id="rId20"/>
    <p:sldId id="272" r:id="rId21"/>
    <p:sldId id="270" r:id="rId22"/>
    <p:sldId id="312" r:id="rId23"/>
    <p:sldId id="313" r:id="rId24"/>
    <p:sldId id="316" r:id="rId25"/>
    <p:sldId id="314" r:id="rId26"/>
    <p:sldId id="319" r:id="rId27"/>
    <p:sldId id="262" r:id="rId28"/>
    <p:sldId id="287" r:id="rId2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52B4EB-75FF-48E0-8333-81D934E839D3}" v="39" dt="2026-09-13T17:46:10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customXml" Target="../customXml/item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38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37" Type="http://schemas.openxmlformats.org/officeDocument/2006/relationships/customXml" Target="../customXml/item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Pedro López Siguero" userId="fbc5f85e204de728" providerId="LiveId" clId="{F852B4EB-75FF-48E0-8333-81D934E839D3}"/>
    <pc:docChg chg="undo custSel addSld delSld modSld sldOrd">
      <pc:chgData name="Juan Pedro López Siguero" userId="fbc5f85e204de728" providerId="LiveId" clId="{F852B4EB-75FF-48E0-8333-81D934E839D3}" dt="2026-09-13T17:46:18.781" v="1686" actId="1076"/>
      <pc:docMkLst>
        <pc:docMk/>
      </pc:docMkLst>
      <pc:sldChg chg="modSp add mod">
        <pc:chgData name="Juan Pedro López Siguero" userId="fbc5f85e204de728" providerId="LiveId" clId="{F852B4EB-75FF-48E0-8333-81D934E839D3}" dt="2026-09-13T10:51:36.320" v="3" actId="27636"/>
        <pc:sldMkLst>
          <pc:docMk/>
          <pc:sldMk cId="2967561829" sldId="259"/>
        </pc:sldMkLst>
        <pc:spChg chg="mod">
          <ac:chgData name="Juan Pedro López Siguero" userId="fbc5f85e204de728" providerId="LiveId" clId="{F852B4EB-75FF-48E0-8333-81D934E839D3}" dt="2026-09-13T10:51:36.320" v="3" actId="27636"/>
          <ac:spMkLst>
            <pc:docMk/>
            <pc:sldMk cId="2967561829" sldId="259"/>
            <ac:spMk id="3" creationId="{00000000-0000-0000-0000-000000000000}"/>
          </ac:spMkLst>
        </pc:spChg>
      </pc:sldChg>
      <pc:sldChg chg="add">
        <pc:chgData name="Juan Pedro López Siguero" userId="fbc5f85e204de728" providerId="LiveId" clId="{F852B4EB-75FF-48E0-8333-81D934E839D3}" dt="2026-09-13T11:04:43.096" v="37"/>
        <pc:sldMkLst>
          <pc:docMk/>
          <pc:sldMk cId="584540823" sldId="260"/>
        </pc:sldMkLst>
      </pc:sldChg>
      <pc:sldChg chg="add del">
        <pc:chgData name="Juan Pedro López Siguero" userId="fbc5f85e204de728" providerId="LiveId" clId="{F852B4EB-75FF-48E0-8333-81D934E839D3}" dt="2026-09-13T10:52:38.760" v="6" actId="2696"/>
        <pc:sldMkLst>
          <pc:docMk/>
          <pc:sldMk cId="4259285858" sldId="260"/>
        </pc:sldMkLst>
      </pc:sldChg>
      <pc:sldChg chg="add">
        <pc:chgData name="Juan Pedro López Siguero" userId="fbc5f85e204de728" providerId="LiveId" clId="{F852B4EB-75FF-48E0-8333-81D934E839D3}" dt="2026-09-13T10:51:33.808" v="1"/>
        <pc:sldMkLst>
          <pc:docMk/>
          <pc:sldMk cId="3181046551" sldId="261"/>
        </pc:sldMkLst>
      </pc:sldChg>
      <pc:sldChg chg="add ord">
        <pc:chgData name="Juan Pedro López Siguero" userId="fbc5f85e204de728" providerId="LiveId" clId="{F852B4EB-75FF-48E0-8333-81D934E839D3}" dt="2026-09-13T10:57:31.291" v="30"/>
        <pc:sldMkLst>
          <pc:docMk/>
          <pc:sldMk cId="0" sldId="262"/>
        </pc:sldMkLst>
      </pc:sldChg>
      <pc:sldChg chg="add">
        <pc:chgData name="Juan Pedro López Siguero" userId="fbc5f85e204de728" providerId="LiveId" clId="{F852B4EB-75FF-48E0-8333-81D934E839D3}" dt="2026-09-13T10:51:46.543" v="4"/>
        <pc:sldMkLst>
          <pc:docMk/>
          <pc:sldMk cId="4056148862" sldId="263"/>
        </pc:sldMkLst>
      </pc:sldChg>
      <pc:sldChg chg="add">
        <pc:chgData name="Juan Pedro López Siguero" userId="fbc5f85e204de728" providerId="LiveId" clId="{F852B4EB-75FF-48E0-8333-81D934E839D3}" dt="2026-09-13T10:53:18.267" v="7"/>
        <pc:sldMkLst>
          <pc:docMk/>
          <pc:sldMk cId="748426042" sldId="273"/>
        </pc:sldMkLst>
      </pc:sldChg>
      <pc:sldChg chg="add">
        <pc:chgData name="Juan Pedro López Siguero" userId="fbc5f85e204de728" providerId="LiveId" clId="{F852B4EB-75FF-48E0-8333-81D934E839D3}" dt="2026-09-13T10:51:31.783" v="0"/>
        <pc:sldMkLst>
          <pc:docMk/>
          <pc:sldMk cId="3841011697" sldId="276"/>
        </pc:sldMkLst>
      </pc:sldChg>
      <pc:sldChg chg="add del">
        <pc:chgData name="Juan Pedro López Siguero" userId="fbc5f85e204de728" providerId="LiveId" clId="{F852B4EB-75FF-48E0-8333-81D934E839D3}" dt="2026-09-13T10:53:36.318" v="9" actId="2696"/>
        <pc:sldMkLst>
          <pc:docMk/>
          <pc:sldMk cId="2887377648" sldId="300"/>
        </pc:sldMkLst>
      </pc:sldChg>
      <pc:sldChg chg="modSp add mod">
        <pc:chgData name="Juan Pedro López Siguero" userId="fbc5f85e204de728" providerId="LiveId" clId="{F852B4EB-75FF-48E0-8333-81D934E839D3}" dt="2026-09-13T12:07:54.894" v="596"/>
        <pc:sldMkLst>
          <pc:docMk/>
          <pc:sldMk cId="0" sldId="312"/>
        </pc:sldMkLst>
        <pc:spChg chg="mod">
          <ac:chgData name="Juan Pedro López Siguero" userId="fbc5f85e204de728" providerId="LiveId" clId="{F852B4EB-75FF-48E0-8333-81D934E839D3}" dt="2026-09-13T12:07:54.894" v="596"/>
          <ac:spMkLst>
            <pc:docMk/>
            <pc:sldMk cId="0" sldId="312"/>
            <ac:spMk id="9218" creationId="{00000000-0000-0000-0000-000000000000}"/>
          </ac:spMkLst>
        </pc:spChg>
        <pc:spChg chg="mod">
          <ac:chgData name="Juan Pedro López Siguero" userId="fbc5f85e204de728" providerId="LiveId" clId="{F852B4EB-75FF-48E0-8333-81D934E839D3}" dt="2026-09-13T12:07:14.797" v="591" actId="207"/>
          <ac:spMkLst>
            <pc:docMk/>
            <pc:sldMk cId="0" sldId="312"/>
            <ac:spMk id="9219" creationId="{00000000-0000-0000-0000-000000000000}"/>
          </ac:spMkLst>
        </pc:spChg>
      </pc:sldChg>
      <pc:sldChg chg="modSp add mod">
        <pc:chgData name="Juan Pedro López Siguero" userId="fbc5f85e204de728" providerId="LiveId" clId="{F852B4EB-75FF-48E0-8333-81D934E839D3}" dt="2026-09-13T12:07:54.894" v="596"/>
        <pc:sldMkLst>
          <pc:docMk/>
          <pc:sldMk cId="0" sldId="313"/>
        </pc:sldMkLst>
        <pc:spChg chg="mod">
          <ac:chgData name="Juan Pedro López Siguero" userId="fbc5f85e204de728" providerId="LiveId" clId="{F852B4EB-75FF-48E0-8333-81D934E839D3}" dt="2026-09-13T12:07:54.894" v="596"/>
          <ac:spMkLst>
            <pc:docMk/>
            <pc:sldMk cId="0" sldId="313"/>
            <ac:spMk id="11266" creationId="{00000000-0000-0000-0000-000000000000}"/>
          </ac:spMkLst>
        </pc:spChg>
        <pc:spChg chg="mod">
          <ac:chgData name="Juan Pedro López Siguero" userId="fbc5f85e204de728" providerId="LiveId" clId="{F852B4EB-75FF-48E0-8333-81D934E839D3}" dt="2026-09-13T12:07:02.639" v="590" actId="207"/>
          <ac:spMkLst>
            <pc:docMk/>
            <pc:sldMk cId="0" sldId="313"/>
            <ac:spMk id="11267" creationId="{00000000-0000-0000-0000-000000000000}"/>
          </ac:spMkLst>
        </pc:spChg>
      </pc:sldChg>
      <pc:sldChg chg="modSp add mod">
        <pc:chgData name="Juan Pedro López Siguero" userId="fbc5f85e204de728" providerId="LiveId" clId="{F852B4EB-75FF-48E0-8333-81D934E839D3}" dt="2026-09-13T12:07:54.894" v="596"/>
        <pc:sldMkLst>
          <pc:docMk/>
          <pc:sldMk cId="0" sldId="314"/>
        </pc:sldMkLst>
        <pc:spChg chg="mod">
          <ac:chgData name="Juan Pedro López Siguero" userId="fbc5f85e204de728" providerId="LiveId" clId="{F852B4EB-75FF-48E0-8333-81D934E839D3}" dt="2026-09-13T12:07:54.894" v="596"/>
          <ac:spMkLst>
            <pc:docMk/>
            <pc:sldMk cId="0" sldId="314"/>
            <ac:spMk id="12290" creationId="{00000000-0000-0000-0000-000000000000}"/>
          </ac:spMkLst>
        </pc:spChg>
        <pc:spChg chg="mod">
          <ac:chgData name="Juan Pedro López Siguero" userId="fbc5f85e204de728" providerId="LiveId" clId="{F852B4EB-75FF-48E0-8333-81D934E839D3}" dt="2026-09-13T12:07:34.956" v="594" actId="207"/>
          <ac:spMkLst>
            <pc:docMk/>
            <pc:sldMk cId="0" sldId="314"/>
            <ac:spMk id="12291" creationId="{00000000-0000-0000-0000-000000000000}"/>
          </ac:spMkLst>
        </pc:spChg>
      </pc:sldChg>
      <pc:sldChg chg="add del">
        <pc:chgData name="Juan Pedro López Siguero" userId="fbc5f85e204de728" providerId="LiveId" clId="{F852B4EB-75FF-48E0-8333-81D934E839D3}" dt="2026-09-13T10:55:16.489" v="26" actId="2696"/>
        <pc:sldMkLst>
          <pc:docMk/>
          <pc:sldMk cId="3319376536" sldId="314"/>
        </pc:sldMkLst>
      </pc:sldChg>
      <pc:sldChg chg="modSp add mod">
        <pc:chgData name="Juan Pedro López Siguero" userId="fbc5f85e204de728" providerId="LiveId" clId="{F852B4EB-75FF-48E0-8333-81D934E839D3}" dt="2026-09-13T12:07:54.894" v="596"/>
        <pc:sldMkLst>
          <pc:docMk/>
          <pc:sldMk cId="2598554479" sldId="316"/>
        </pc:sldMkLst>
        <pc:spChg chg="mod">
          <ac:chgData name="Juan Pedro López Siguero" userId="fbc5f85e204de728" providerId="LiveId" clId="{F852B4EB-75FF-48E0-8333-81D934E839D3}" dt="2026-09-13T12:07:54.894" v="596"/>
          <ac:spMkLst>
            <pc:docMk/>
            <pc:sldMk cId="2598554479" sldId="316"/>
            <ac:spMk id="13314" creationId="{00000000-0000-0000-0000-000000000000}"/>
          </ac:spMkLst>
        </pc:spChg>
        <pc:spChg chg="mod">
          <ac:chgData name="Juan Pedro López Siguero" userId="fbc5f85e204de728" providerId="LiveId" clId="{F852B4EB-75FF-48E0-8333-81D934E839D3}" dt="2026-09-13T12:07:28.814" v="593" actId="207"/>
          <ac:spMkLst>
            <pc:docMk/>
            <pc:sldMk cId="2598554479" sldId="316"/>
            <ac:spMk id="13315" creationId="{00000000-0000-0000-0000-000000000000}"/>
          </ac:spMkLst>
        </pc:spChg>
      </pc:sldChg>
      <pc:sldChg chg="add del">
        <pc:chgData name="Juan Pedro López Siguero" userId="fbc5f85e204de728" providerId="LiveId" clId="{F852B4EB-75FF-48E0-8333-81D934E839D3}" dt="2026-09-13T10:55:23.409" v="27" actId="2696"/>
        <pc:sldMkLst>
          <pc:docMk/>
          <pc:sldMk cId="482911974" sldId="319"/>
        </pc:sldMkLst>
      </pc:sldChg>
      <pc:sldChg chg="modSp add mod">
        <pc:chgData name="Juan Pedro López Siguero" userId="fbc5f85e204de728" providerId="LiveId" clId="{F852B4EB-75FF-48E0-8333-81D934E839D3}" dt="2026-09-13T12:07:54.952" v="597" actId="27636"/>
        <pc:sldMkLst>
          <pc:docMk/>
          <pc:sldMk cId="4118575789" sldId="319"/>
        </pc:sldMkLst>
        <pc:spChg chg="mod">
          <ac:chgData name="Juan Pedro López Siguero" userId="fbc5f85e204de728" providerId="LiveId" clId="{F852B4EB-75FF-48E0-8333-81D934E839D3}" dt="2026-09-13T12:07:54.952" v="597" actId="27636"/>
          <ac:spMkLst>
            <pc:docMk/>
            <pc:sldMk cId="4118575789" sldId="319"/>
            <ac:spMk id="14338" creationId="{00000000-0000-0000-0000-000000000000}"/>
          </ac:spMkLst>
        </pc:spChg>
        <pc:spChg chg="mod">
          <ac:chgData name="Juan Pedro López Siguero" userId="fbc5f85e204de728" providerId="LiveId" clId="{F852B4EB-75FF-48E0-8333-81D934E839D3}" dt="2026-09-13T12:07:46.418" v="595" actId="207"/>
          <ac:spMkLst>
            <pc:docMk/>
            <pc:sldMk cId="4118575789" sldId="319"/>
            <ac:spMk id="14339" creationId="{00000000-0000-0000-0000-000000000000}"/>
          </ac:spMkLst>
        </pc:spChg>
      </pc:sldChg>
      <pc:sldChg chg="add">
        <pc:chgData name="Juan Pedro López Siguero" userId="fbc5f85e204de728" providerId="LiveId" clId="{F852B4EB-75FF-48E0-8333-81D934E839D3}" dt="2026-09-13T10:54:01.246" v="10"/>
        <pc:sldMkLst>
          <pc:docMk/>
          <pc:sldMk cId="2132767374" sldId="334"/>
        </pc:sldMkLst>
      </pc:sldChg>
      <pc:sldChg chg="add">
        <pc:chgData name="Juan Pedro López Siguero" userId="fbc5f85e204de728" providerId="LiveId" clId="{F852B4EB-75FF-48E0-8333-81D934E839D3}" dt="2026-09-13T10:54:05.715" v="11"/>
        <pc:sldMkLst>
          <pc:docMk/>
          <pc:sldMk cId="1382905282" sldId="335"/>
        </pc:sldMkLst>
      </pc:sldChg>
      <pc:sldChg chg="add">
        <pc:chgData name="Juan Pedro López Siguero" userId="fbc5f85e204de728" providerId="LiveId" clId="{F852B4EB-75FF-48E0-8333-81D934E839D3}" dt="2026-09-13T10:54:06.755" v="12"/>
        <pc:sldMkLst>
          <pc:docMk/>
          <pc:sldMk cId="589058821" sldId="336"/>
        </pc:sldMkLst>
      </pc:sldChg>
      <pc:sldChg chg="add del">
        <pc:chgData name="Juan Pedro López Siguero" userId="fbc5f85e204de728" providerId="LiveId" clId="{F852B4EB-75FF-48E0-8333-81D934E839D3}" dt="2026-09-13T10:54:39.192" v="21" actId="2696"/>
        <pc:sldMkLst>
          <pc:docMk/>
          <pc:sldMk cId="1339119843" sldId="337"/>
        </pc:sldMkLst>
      </pc:sldChg>
      <pc:sldChg chg="addSp delSp modSp new mod">
        <pc:chgData name="Juan Pedro López Siguero" userId="fbc5f85e204de728" providerId="LiveId" clId="{F852B4EB-75FF-48E0-8333-81D934E839D3}" dt="2026-09-13T17:29:32.362" v="1213" actId="20577"/>
        <pc:sldMkLst>
          <pc:docMk/>
          <pc:sldMk cId="2948244149" sldId="338"/>
        </pc:sldMkLst>
        <pc:spChg chg="mod">
          <ac:chgData name="Juan Pedro López Siguero" userId="fbc5f85e204de728" providerId="LiveId" clId="{F852B4EB-75FF-48E0-8333-81D934E839D3}" dt="2026-09-13T17:25:30.345" v="1055" actId="20577"/>
          <ac:spMkLst>
            <pc:docMk/>
            <pc:sldMk cId="2948244149" sldId="338"/>
            <ac:spMk id="2" creationId="{13756EE6-220C-FE03-CD16-DF4F05A73510}"/>
          </ac:spMkLst>
        </pc:spChg>
        <pc:spChg chg="mod">
          <ac:chgData name="Juan Pedro López Siguero" userId="fbc5f85e204de728" providerId="LiveId" clId="{F852B4EB-75FF-48E0-8333-81D934E839D3}" dt="2026-09-13T17:29:32.362" v="1213" actId="20577"/>
          <ac:spMkLst>
            <pc:docMk/>
            <pc:sldMk cId="2948244149" sldId="338"/>
            <ac:spMk id="3" creationId="{866D34C3-E770-BC4E-B542-F78A8CB10E17}"/>
          </ac:spMkLst>
        </pc:spChg>
        <pc:graphicFrameChg chg="add del mod">
          <ac:chgData name="Juan Pedro López Siguero" userId="fbc5f85e204de728" providerId="LiveId" clId="{F852B4EB-75FF-48E0-8333-81D934E839D3}" dt="2026-09-13T17:17:53.180" v="851" actId="478"/>
          <ac:graphicFrameMkLst>
            <pc:docMk/>
            <pc:sldMk cId="2948244149" sldId="338"/>
            <ac:graphicFrameMk id="4" creationId="{A6D770DD-EA72-392A-D9B7-EE6BDA1B437F}"/>
          </ac:graphicFrameMkLst>
        </pc:graphicFrameChg>
      </pc:sldChg>
      <pc:sldChg chg="new del">
        <pc:chgData name="Juan Pedro López Siguero" userId="fbc5f85e204de728" providerId="LiveId" clId="{F852B4EB-75FF-48E0-8333-81D934E839D3}" dt="2026-09-13T11:06:15.195" v="38" actId="2696"/>
        <pc:sldMkLst>
          <pc:docMk/>
          <pc:sldMk cId="1209171267" sldId="339"/>
        </pc:sldMkLst>
      </pc:sldChg>
      <pc:sldChg chg="add ord">
        <pc:chgData name="Juan Pedro López Siguero" userId="fbc5f85e204de728" providerId="LiveId" clId="{F852B4EB-75FF-48E0-8333-81D934E839D3}" dt="2026-09-13T11:06:30.827" v="43"/>
        <pc:sldMkLst>
          <pc:docMk/>
          <pc:sldMk cId="3556672584" sldId="339"/>
        </pc:sldMkLst>
      </pc:sldChg>
      <pc:sldChg chg="modSp add del mod">
        <pc:chgData name="Juan Pedro López Siguero" userId="fbc5f85e204de728" providerId="LiveId" clId="{F852B4EB-75FF-48E0-8333-81D934E839D3}" dt="2026-09-13T10:54:33.275" v="20" actId="2696"/>
        <pc:sldMkLst>
          <pc:docMk/>
          <pc:sldMk cId="1548707818" sldId="340"/>
        </pc:sldMkLst>
        <pc:spChg chg="mod">
          <ac:chgData name="Juan Pedro López Siguero" userId="fbc5f85e204de728" providerId="LiveId" clId="{F852B4EB-75FF-48E0-8333-81D934E839D3}" dt="2026-09-13T10:54:22.690" v="17" actId="1076"/>
          <ac:spMkLst>
            <pc:docMk/>
            <pc:sldMk cId="1548707818" sldId="340"/>
            <ac:spMk id="8194" creationId="{00000000-0000-0000-0000-000000000000}"/>
          </ac:spMkLst>
        </pc:spChg>
      </pc:sldChg>
      <pc:sldChg chg="add del">
        <pc:chgData name="Juan Pedro López Siguero" userId="fbc5f85e204de728" providerId="LiveId" clId="{F852B4EB-75FF-48E0-8333-81D934E839D3}" dt="2026-09-13T10:54:51.338" v="23" actId="2696"/>
        <pc:sldMkLst>
          <pc:docMk/>
          <pc:sldMk cId="1868881773" sldId="340"/>
        </pc:sldMkLst>
      </pc:sldChg>
      <pc:sldChg chg="add del">
        <pc:chgData name="Juan Pedro López Siguero" userId="fbc5f85e204de728" providerId="LiveId" clId="{F852B4EB-75FF-48E0-8333-81D934E839D3}" dt="2026-09-13T11:01:29.088" v="34" actId="2696"/>
        <pc:sldMkLst>
          <pc:docMk/>
          <pc:sldMk cId="3109715570" sldId="340"/>
        </pc:sldMkLst>
        <pc:spChg chg="mod">
          <ac:chgData name="Juan Pedro López Siguero" userId="fbc5f85e204de728" providerId="LiveId" clId="{F852B4EB-75FF-48E0-8333-81D934E839D3}" dt="2026-09-13T11:06:56.260" v="57" actId="20577"/>
          <ac:spMkLst>
            <pc:docMk/>
            <pc:sldMk cId="3109715570" sldId="340"/>
            <ac:spMk id="2" creationId="{C0B6F10E-828C-6BDE-B969-52E6F311A84C}"/>
          </ac:spMkLst>
        </pc:spChg>
        <pc:spChg chg="mod">
          <ac:chgData name="Juan Pedro López Siguero" userId="fbc5f85e204de728" providerId="LiveId" clId="{F852B4EB-75FF-48E0-8333-81D934E839D3}" dt="2026-09-13T11:49:52.269" v="418" actId="20577"/>
          <ac:spMkLst>
            <pc:docMk/>
            <pc:sldMk cId="3109715570" sldId="340"/>
            <ac:spMk id="3" creationId="{9DC0F280-5B83-CAD4-7597-61D2DA9280F9}"/>
          </ac:spMkLst>
        </pc:spChg>
        <pc:spChg chg="del mod">
          <ac:chgData name="Juan Pedro López Siguero" userId="fbc5f85e204de728" providerId="LiveId" clId="{F852B4EB-75FF-48E0-8333-81D934E839D3}" dt="2026-09-13T11:29:11.572" v="341" actId="478"/>
          <ac:spMkLst>
            <pc:docMk/>
            <pc:sldMk cId="3109715570" sldId="340"/>
            <ac:spMk id="5" creationId="{F5C9DF77-1AF1-E3FF-D4A9-931B4C89B656}"/>
          </ac:spMkLst>
        </pc:spChg>
        <pc:spChg chg="add del mod">
          <ac:chgData name="Juan Pedro López Siguero" userId="fbc5f85e204de728" providerId="LiveId" clId="{F852B4EB-75FF-48E0-8333-81D934E839D3}" dt="2026-09-13T11:21:59.655" v="144" actId="21"/>
          <ac:spMkLst>
            <pc:docMk/>
            <pc:sldMk cId="3109715570" sldId="340"/>
            <ac:spMk id="7" creationId="{E610A379-B36C-CCEF-B275-5B90EDFAF12B}"/>
          </ac:spMkLst>
        </pc:spChg>
        <pc:spChg chg="add mod">
          <ac:chgData name="Juan Pedro López Siguero" userId="fbc5f85e204de728" providerId="LiveId" clId="{F852B4EB-75FF-48E0-8333-81D934E839D3}" dt="2026-09-13T11:36:25.528" v="359" actId="6549"/>
          <ac:spMkLst>
            <pc:docMk/>
            <pc:sldMk cId="3109715570" sldId="340"/>
            <ac:spMk id="8" creationId="{12D1040D-D603-B9A4-1D79-E315851626CF}"/>
          </ac:spMkLst>
        </pc:spChg>
        <pc:spChg chg="add mod">
          <ac:chgData name="Juan Pedro López Siguero" userId="fbc5f85e204de728" providerId="LiveId" clId="{F852B4EB-75FF-48E0-8333-81D934E839D3}" dt="2026-09-13T11:37:50.924" v="373" actId="20577"/>
          <ac:spMkLst>
            <pc:docMk/>
            <pc:sldMk cId="3109715570" sldId="340"/>
            <ac:spMk id="9" creationId="{B098C739-2BD7-FBBB-C00F-DFB9292B4837}"/>
          </ac:spMkLst>
        </pc:spChg>
        <pc:spChg chg="add mod">
          <ac:chgData name="Juan Pedro López Siguero" userId="fbc5f85e204de728" providerId="LiveId" clId="{F852B4EB-75FF-48E0-8333-81D934E839D3}" dt="2026-09-13T11:37:44.648" v="368" actId="6549"/>
          <ac:spMkLst>
            <pc:docMk/>
            <pc:sldMk cId="3109715570" sldId="340"/>
            <ac:spMk id="10" creationId="{9F26B932-58B3-31EA-55AE-E39F9BDFC0A4}"/>
          </ac:spMkLst>
        </pc:spChg>
      </pc:sldChg>
      <pc:sldChg chg="modSp add mod">
        <pc:chgData name="Juan Pedro López Siguero" userId="fbc5f85e204de728" providerId="LiveId" clId="{F852B4EB-75FF-48E0-8333-81D934E839D3}" dt="2026-09-13T11:18:47.284" v="136" actId="255"/>
        <pc:sldMkLst>
          <pc:docMk/>
          <pc:sldMk cId="0" sldId="341"/>
        </pc:sldMkLst>
        <pc:spChg chg="mod">
          <ac:chgData name="Juan Pedro López Siguero" userId="fbc5f85e204de728" providerId="LiveId" clId="{F852B4EB-75FF-48E0-8333-81D934E839D3}" dt="2026-09-13T11:18:47.284" v="136" actId="255"/>
          <ac:spMkLst>
            <pc:docMk/>
            <pc:sldMk cId="0" sldId="341"/>
            <ac:spMk id="44" creationId="{00000000-0000-0000-0000-000000000000}"/>
          </ac:spMkLst>
        </pc:spChg>
        <pc:spChg chg="mod">
          <ac:chgData name="Juan Pedro López Siguero" userId="fbc5f85e204de728" providerId="LiveId" clId="{F852B4EB-75FF-48E0-8333-81D934E839D3}" dt="2026-09-13T11:17:58.683" v="130" actId="255"/>
          <ac:spMkLst>
            <pc:docMk/>
            <pc:sldMk cId="0" sldId="341"/>
            <ac:spMk id="45" creationId="{00000000-0000-0000-0000-000000000000}"/>
          </ac:spMkLst>
        </pc:spChg>
        <pc:picChg chg="mod">
          <ac:chgData name="Juan Pedro López Siguero" userId="fbc5f85e204de728" providerId="LiveId" clId="{F852B4EB-75FF-48E0-8333-81D934E839D3}" dt="2026-09-13T11:17:41.234" v="129" actId="1076"/>
          <ac:picMkLst>
            <pc:docMk/>
            <pc:sldMk cId="0" sldId="341"/>
            <ac:picMk id="46" creationId="{00000000-0000-0000-0000-000000000000}"/>
          </ac:picMkLst>
        </pc:picChg>
      </pc:sldChg>
      <pc:sldChg chg="add del">
        <pc:chgData name="Juan Pedro López Siguero" userId="fbc5f85e204de728" providerId="LiveId" clId="{F852B4EB-75FF-48E0-8333-81D934E839D3}" dt="2026-09-13T10:54:29.585" v="19" actId="2696"/>
        <pc:sldMkLst>
          <pc:docMk/>
          <pc:sldMk cId="519122978" sldId="341"/>
        </pc:sldMkLst>
      </pc:sldChg>
      <pc:sldChg chg="modSp new mod">
        <pc:chgData name="Juan Pedro López Siguero" userId="fbc5f85e204de728" providerId="LiveId" clId="{F852B4EB-75FF-48E0-8333-81D934E839D3}" dt="2026-09-13T12:04:57.498" v="582" actId="20577"/>
        <pc:sldMkLst>
          <pc:docMk/>
          <pc:sldMk cId="1727219336" sldId="342"/>
        </pc:sldMkLst>
        <pc:spChg chg="mod">
          <ac:chgData name="Juan Pedro López Siguero" userId="fbc5f85e204de728" providerId="LiveId" clId="{F852B4EB-75FF-48E0-8333-81D934E839D3}" dt="2026-09-13T12:03:06.527" v="431" actId="122"/>
          <ac:spMkLst>
            <pc:docMk/>
            <pc:sldMk cId="1727219336" sldId="342"/>
            <ac:spMk id="2" creationId="{127209ED-1403-B747-90E9-C7BE7099B92F}"/>
          </ac:spMkLst>
        </pc:spChg>
        <pc:spChg chg="mod">
          <ac:chgData name="Juan Pedro López Siguero" userId="fbc5f85e204de728" providerId="LiveId" clId="{F852B4EB-75FF-48E0-8333-81D934E839D3}" dt="2026-09-13T12:04:57.498" v="582" actId="20577"/>
          <ac:spMkLst>
            <pc:docMk/>
            <pc:sldMk cId="1727219336" sldId="342"/>
            <ac:spMk id="3" creationId="{267C04D0-ADB3-6C35-F0C5-9BEC8069EF65}"/>
          </ac:spMkLst>
        </pc:spChg>
      </pc:sldChg>
      <pc:sldChg chg="modSp new mod">
        <pc:chgData name="Juan Pedro López Siguero" userId="fbc5f85e204de728" providerId="LiveId" clId="{F852B4EB-75FF-48E0-8333-81D934E839D3}" dt="2026-09-13T17:43:07.528" v="1678" actId="20577"/>
        <pc:sldMkLst>
          <pc:docMk/>
          <pc:sldMk cId="158274528" sldId="343"/>
        </pc:sldMkLst>
        <pc:spChg chg="mod">
          <ac:chgData name="Juan Pedro López Siguero" userId="fbc5f85e204de728" providerId="LiveId" clId="{F852B4EB-75FF-48E0-8333-81D934E839D3}" dt="2026-09-13T17:26:02.599" v="1059" actId="122"/>
          <ac:spMkLst>
            <pc:docMk/>
            <pc:sldMk cId="158274528" sldId="343"/>
            <ac:spMk id="2" creationId="{ADAB3DFA-70AD-ED17-685F-A356EECDC05A}"/>
          </ac:spMkLst>
        </pc:spChg>
        <pc:spChg chg="mod">
          <ac:chgData name="Juan Pedro López Siguero" userId="fbc5f85e204de728" providerId="LiveId" clId="{F852B4EB-75FF-48E0-8333-81D934E839D3}" dt="2026-09-13T17:43:07.528" v="1678" actId="20577"/>
          <ac:spMkLst>
            <pc:docMk/>
            <pc:sldMk cId="158274528" sldId="343"/>
            <ac:spMk id="3" creationId="{E546087B-3617-329B-6F4B-F48C26CF6029}"/>
          </ac:spMkLst>
        </pc:spChg>
      </pc:sldChg>
      <pc:sldChg chg="addSp delSp modSp new mod">
        <pc:chgData name="Juan Pedro López Siguero" userId="fbc5f85e204de728" providerId="LiveId" clId="{F852B4EB-75FF-48E0-8333-81D934E839D3}" dt="2026-09-13T17:46:18.781" v="1686" actId="1076"/>
        <pc:sldMkLst>
          <pc:docMk/>
          <pc:sldMk cId="4096438756" sldId="344"/>
        </pc:sldMkLst>
        <pc:spChg chg="add del mod">
          <ac:chgData name="Juan Pedro López Siguero" userId="fbc5f85e204de728" providerId="LiveId" clId="{F852B4EB-75FF-48E0-8333-81D934E839D3}" dt="2026-09-13T16:51:15.931" v="614" actId="478"/>
          <ac:spMkLst>
            <pc:docMk/>
            <pc:sldMk cId="4096438756" sldId="344"/>
            <ac:spMk id="4" creationId="{3B06026A-F4A2-3F71-1717-88D069D574B5}"/>
          </ac:spMkLst>
        </pc:spChg>
        <pc:picChg chg="add mod">
          <ac:chgData name="Juan Pedro López Siguero" userId="fbc5f85e204de728" providerId="LiveId" clId="{F852B4EB-75FF-48E0-8333-81D934E839D3}" dt="2026-09-13T17:45:56.676" v="1681" actId="1076"/>
          <ac:picMkLst>
            <pc:docMk/>
            <pc:sldMk cId="4096438756" sldId="344"/>
            <ac:picMk id="5" creationId="{98F12307-8DE6-A835-0902-997725EF41A6}"/>
          </ac:picMkLst>
        </pc:picChg>
        <pc:picChg chg="add mod">
          <ac:chgData name="Juan Pedro López Siguero" userId="fbc5f85e204de728" providerId="LiveId" clId="{F852B4EB-75FF-48E0-8333-81D934E839D3}" dt="2026-09-13T17:46:18.781" v="1686" actId="1076"/>
          <ac:picMkLst>
            <pc:docMk/>
            <pc:sldMk cId="4096438756" sldId="344"/>
            <ac:picMk id="7" creationId="{E4223E2D-29BB-6BD8-D533-F20EC81051AD}"/>
          </ac:picMkLst>
        </pc:picChg>
        <pc:picChg chg="add del mod">
          <ac:chgData name="Juan Pedro López Siguero" userId="fbc5f85e204de728" providerId="LiveId" clId="{F852B4EB-75FF-48E0-8333-81D934E839D3}" dt="2026-09-13T16:51:15.931" v="614" actId="478"/>
          <ac:picMkLst>
            <pc:docMk/>
            <pc:sldMk cId="4096438756" sldId="344"/>
            <ac:picMk id="2050" creationId="{18B9AC41-ADB7-A9F9-0B6D-B449F16C14B5}"/>
          </ac:picMkLst>
        </pc:picChg>
        <pc:picChg chg="add del mod">
          <ac:chgData name="Juan Pedro López Siguero" userId="fbc5f85e204de728" providerId="LiveId" clId="{F852B4EB-75FF-48E0-8333-81D934E839D3}" dt="2026-09-13T16:51:15.931" v="614" actId="478"/>
          <ac:picMkLst>
            <pc:docMk/>
            <pc:sldMk cId="4096438756" sldId="344"/>
            <ac:picMk id="2051" creationId="{493EE80F-DEC5-D8E6-C24C-451EA9217FD8}"/>
          </ac:picMkLst>
        </pc:picChg>
        <pc:picChg chg="add del mod">
          <ac:chgData name="Juan Pedro López Siguero" userId="fbc5f85e204de728" providerId="LiveId" clId="{F852B4EB-75FF-48E0-8333-81D934E839D3}" dt="2026-09-13T16:51:15.931" v="614" actId="478"/>
          <ac:picMkLst>
            <pc:docMk/>
            <pc:sldMk cId="4096438756" sldId="344"/>
            <ac:picMk id="2052" creationId="{5C6356A6-6C38-3CDF-F8DF-25E380DA5142}"/>
          </ac:picMkLst>
        </pc:picChg>
        <pc:picChg chg="add del mod">
          <ac:chgData name="Juan Pedro López Siguero" userId="fbc5f85e204de728" providerId="LiveId" clId="{F852B4EB-75FF-48E0-8333-81D934E839D3}" dt="2026-09-13T16:51:15.931" v="614" actId="478"/>
          <ac:picMkLst>
            <pc:docMk/>
            <pc:sldMk cId="4096438756" sldId="344"/>
            <ac:picMk id="2053" creationId="{765263FE-FDB3-8561-B537-02BAB03C791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772D9-AB9A-4A8F-AACE-5335340B5C29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F3493-A651-4073-ADD1-B78720D0B1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8657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23913" y="1006475"/>
            <a:ext cx="6124575" cy="3446463"/>
          </a:xfrm>
          <a:prstGeom prst="rect">
            <a:avLst/>
          </a:prstGeom>
        </p:spPr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185120" y="4787640"/>
            <a:ext cx="5407560" cy="73666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latin typeface="Arial" panose="020B0604020202020204"/>
              </a:rPr>
              <a:t>CI: confidence interval; IV: inverse variance. Studies are organized in ascending order of prevalence. aThe event rate in Ishikawa et al. (Ishikawa et al. 2023) was zero. For this, continuity correction was applied: 0.5 was added to event and non‐event values for computation of logit event rate and its variance. The corrected prevalence value was 2.38 per 100,000 female live births. bFor Q‐value, p &lt; 0.001.</a:t>
            </a:r>
          </a:p>
          <a:p>
            <a:r>
              <a:rPr lang="en-US" sz="2000" b="0" strike="noStrike" spc="-1">
                <a:latin typeface="Arial" panose="020B0604020202020204"/>
              </a:rPr>
              <a:t>IF THIS IMAGE HAS BEEN PROVIDED BY OR IS OWNED BY A THIRD PARTY, AS INDICATED IN THE CAPTION LINE, THEN FURTHER PERMISSION MAY BE NEEDED BEFORE ANY FURTHER USE. PLEASE CONTACT WILEY'S PERMISSIONS DEPARTMENT ON PERMISSIONS@WILEY.COM OR USE THE RIGHTSLINK SERVICE BY CLICKING ON THE 'REQUEST PERMISSIONS' LINK ACCOMPANYING THIS ARTICLE. WILEY OR AUTHOR OWNED IMAGES MAY BE USED FOR NON-COMMERCIAL PURPOSES, SUBJECT TO PROPER CITATION OF THE ARTICLE, AUTHOR, AND PUBLISHER.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857250"/>
            <a:ext cx="6070600" cy="3416300"/>
          </a:xfrm>
          <a:ln cap="flat"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7182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C5A47-8F58-C465-7C21-F0899BF90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FB4F00-34CA-40BC-C244-A9F6486C03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278C92-0383-D3F3-C26D-DA4786232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84AA0C-864E-A200-4D45-AF164868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A7BA29-1480-5C17-4C60-EA964E04E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D05D-721B-4E3F-ABA9-0292EAC898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055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0D89E2-6463-E784-AB92-4BA246773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39D881-92DF-618B-E297-15E89A5CF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BAFF74-AA71-85B1-5226-57DA0CD5E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E25AA8-6BE0-D70C-B615-2360E6C3E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4B81C7-BD32-2406-2DDD-17E5FD4E0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D05D-721B-4E3F-ABA9-0292EAC898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117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D037D7-E857-188E-AD6E-CB9564B44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01FB7C6-99F8-752F-CD98-BC41CF0C5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3F6177-B4A2-5178-9967-4A07C0DD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4FBBF0-78A2-0298-8168-CF1224301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96A6DD-E794-972F-FF03-D86173C3F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D05D-721B-4E3F-ABA9-0292EAC898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3034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AFE456-EC28-7613-2421-7FF17BF1B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F9221A-4F76-5A8F-9895-155D100CA3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3164303-76F5-DB44-7E86-9DE01A8D5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A4397A-CA91-D583-49EC-81815D18D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FA41D5-C993-4314-5B12-37CD4E5C4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216380-547A-19F0-64F1-FA525C5B0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D05D-721B-4E3F-ABA9-0292EAC898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743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9D5CF-996B-8C25-7065-003CF6FD5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0211C1-3C93-9E85-09D9-1C47DB0BB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CD27C44-F32B-81B9-685A-430A23A1F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E67E980-491E-13F7-4543-4C309D54E9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96B7F3-7759-85B8-BC6A-0148C68BF6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61C9327-22E9-930B-6890-1D59CDAD8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E1F6DDA-7BE9-A6DB-98DB-D29453BA5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F9FB159-2A35-DF94-7A67-72AB7A444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D05D-721B-4E3F-ABA9-0292EAC898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110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3AB759-B543-EFB4-63D4-950D8957C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AA1ABC7-9E23-E89A-3BF3-10D7BB525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72DF373-D218-BC69-7D45-951F98A98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72C10A0-F489-DB5C-EC2F-A8C982512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D05D-721B-4E3F-ABA9-0292EAC898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353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95DD7BD-721E-DB9B-6000-3864A3331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331FCB-73F6-C53C-A148-9DC7A25C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A4999E-76F0-F0FA-21F7-39BF61C30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D05D-721B-4E3F-ABA9-0292EAC898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7706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7AF3EF-DD04-8AE7-57BF-97FDDE1EF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8C7846-DEE0-D831-9657-569BB2BC2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9B1BF9-7A77-36CA-D920-99CDAC016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533232-D0C8-ADF7-830F-22BC1B08F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54776C-CB23-3740-87D3-720176441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BD9ECC-240B-B33D-273D-B8AF2CF0E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D05D-721B-4E3F-ABA9-0292EAC898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1217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5C88C-9B8C-6832-4F2D-284DFB212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3F08177-9672-BA6A-A3D9-FE89A0D36E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45453B-4385-D515-E0C0-8F57BD902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99F749-DE9C-3EDA-D794-6901F2404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32FAB7-8E5C-6583-377A-E186FC7C8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95A8AF-2395-4DCF-6E32-4A541726E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D05D-721B-4E3F-ABA9-0292EAC898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678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756F8-8C16-AADC-B0B5-CC6B0C73B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0A7C86-7139-83C1-9959-966333E61E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B160C6-7AF0-7B88-81CE-6C7F10623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2140A1-98FC-6085-D42E-C41815725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8B6DDB-F17C-DE64-0C27-89A19E350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D05D-721B-4E3F-ABA9-0292EAC898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4807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E6D7AD-4F57-D4C0-FE7A-07A7911474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873A1F3-B498-C748-98B1-C96BB578F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16E517-202D-C920-FD2E-514838779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02C3BD-BAC1-48B9-8FAA-E3BC338CE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97882F-A4B2-1DC7-ED63-B6EF438CE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6D05D-721B-4E3F-ABA9-0292EAC898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3133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D316-189F-481F-A016-F64B6F7981D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7044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D316-189F-481F-A016-F64B6F7981D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25107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D316-189F-481F-A016-F64B6F7981D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57550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D316-189F-481F-A016-F64B6F7981D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60986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D316-189F-481F-A016-F64B6F7981D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22323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D316-189F-481F-A016-F64B6F7981D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91798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D316-189F-481F-A016-F64B6F7981D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282797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D316-189F-481F-A016-F64B6F7981D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0318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D316-189F-481F-A016-F64B6F7981D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997701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D316-189F-481F-A016-F64B6F7981D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06117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3D316-189F-481F-A016-F64B6F7981D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40093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30/09/2026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F8DEA-A173-477F-86E9-40B0B158026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91976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62812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428402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783329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9106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496149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600" y="273600"/>
            <a:ext cx="1097232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963914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538489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083520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51166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676815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510461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52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44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60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52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44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47006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3DE6F69-A240-ACF9-BD66-D0D8DB458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2037EDA-215E-953C-5442-84759E3DC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2AB5AA-1A96-CA67-927F-FF35F5073C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s-ES"/>
              <a:t>30/09/2026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8DC6A7-2BBD-CFDA-7566-A01D2F9A37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338744-F9BB-B7AA-8857-B6E08F5CF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A6D05D-721B-4E3F-ABA9-0292EAC898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0166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3D316-189F-481F-A016-F64B6F7981D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6716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712" r:id="rId12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/>
          <p:nvPr/>
        </p:nvSpPr>
        <p:spPr>
          <a:xfrm>
            <a:off x="0" y="0"/>
            <a:ext cx="192000" cy="6858000"/>
          </a:xfrm>
          <a:prstGeom prst="rect">
            <a:avLst/>
          </a:prstGeom>
          <a:solidFill>
            <a:srgbClr val="0054A6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  <p:sp>
        <p:nvSpPr>
          <p:cNvPr id="3" name="CustomShape 2"/>
          <p:cNvSpPr/>
          <p:nvPr/>
        </p:nvSpPr>
        <p:spPr>
          <a:xfrm>
            <a:off x="0" y="0"/>
            <a:ext cx="192000" cy="1198440"/>
          </a:xfrm>
          <a:prstGeom prst="rect">
            <a:avLst/>
          </a:prstGeom>
          <a:solidFill>
            <a:srgbClr val="FFCE34"/>
          </a:solidFill>
          <a:ln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04082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hf sldNum="0" hdr="0"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F464C2-2D90-5544-477B-1DF51D1FC1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SINDROME DE TURNER</a:t>
            </a:r>
            <a:br>
              <a:rPr lang="es-ES" dirty="0"/>
            </a:br>
            <a:r>
              <a:rPr lang="es-ES" sz="2800" i="1" dirty="0"/>
              <a:t>INTRODUCCIÓN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B3749F-C48C-A082-A265-B3A7FC2368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Juan Pedro López Siguero</a:t>
            </a:r>
          </a:p>
          <a:p>
            <a:r>
              <a:rPr lang="es-ES" dirty="0"/>
              <a:t>Hospital Materno-Infantil de Málaga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4B6A83-AF21-B052-DEEC-BC523F204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67E731-505E-64C5-B76F-FDD878878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0135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FC3548-7C12-C7C0-377D-1B4C66753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>
                <a:solidFill>
                  <a:srgbClr val="FF0000"/>
                </a:solidFill>
              </a:rPr>
              <a:t>Temas a tratar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033BA1-0DA4-315A-7F7E-F7C0FB737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0" y="2711450"/>
            <a:ext cx="10515600" cy="4351338"/>
          </a:xfrm>
        </p:spPr>
        <p:txBody>
          <a:bodyPr>
            <a:normAutofit/>
          </a:bodyPr>
          <a:lstStyle/>
          <a:p>
            <a:r>
              <a:rPr lang="es-ES" sz="2800" dirty="0"/>
              <a:t>Definición y diagnóstico</a:t>
            </a:r>
          </a:p>
          <a:p>
            <a:r>
              <a:rPr lang="es-ES" dirty="0"/>
              <a:t>Prevalencia y datos </a:t>
            </a:r>
            <a:r>
              <a:rPr lang="es-ES" dirty="0" err="1"/>
              <a:t>epidemilógicos</a:t>
            </a:r>
            <a:endParaRPr lang="es-ES" dirty="0"/>
          </a:p>
          <a:p>
            <a:r>
              <a:rPr lang="es-ES" sz="2800" dirty="0"/>
              <a:t>Tipos</a:t>
            </a:r>
          </a:p>
          <a:p>
            <a:r>
              <a:rPr lang="es-ES" dirty="0"/>
              <a:t>Patogénesis</a:t>
            </a:r>
            <a:endParaRPr lang="es-ES" sz="2800" dirty="0"/>
          </a:p>
          <a:p>
            <a:endParaRPr lang="es-ES" sz="280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F43A2B-2E13-FEA8-7935-9CA8773D5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E42C92-865D-A584-6A34-A76136441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3547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7209ED-1403-B747-90E9-C7BE7099B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Diagnóstico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7C04D0-ADB3-6C35-F0C5-9BEC8069E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Alteración genética en feto femenino con pérdida total o parcial de un cromosoma X (que incluya el </a:t>
            </a:r>
            <a:r>
              <a:rPr lang="es-ES" dirty="0" err="1"/>
              <a:t>X</a:t>
            </a:r>
            <a:r>
              <a:rPr lang="es-ES" baseline="-25000" dirty="0" err="1"/>
              <a:t>p</a:t>
            </a:r>
            <a:r>
              <a:rPr lang="es-ES" dirty="0"/>
              <a:t>).</a:t>
            </a:r>
          </a:p>
          <a:p>
            <a:r>
              <a:rPr lang="es-ES" dirty="0"/>
              <a:t>“Clínica” asociada característica o típica.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172E92-FE30-CCFD-3CC6-15C01F935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1832D3-D135-9BF6-207A-681F6DCD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7219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5" name="4 Imagen" descr="cariotipo-del-sindrome-de-turn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485900"/>
            <a:ext cx="91440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11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Frecuencia de cariotipos diferentes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1624" y="1844825"/>
            <a:ext cx="6877016" cy="3764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3143672" y="6237312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dirty="0" err="1"/>
              <a:t>Wolff</a:t>
            </a:r>
            <a:r>
              <a:rPr lang="es-ES_tradnl" dirty="0"/>
              <a:t> DJ, et al. </a:t>
            </a:r>
            <a:r>
              <a:rPr lang="es-ES_tradnl" dirty="0" err="1"/>
              <a:t>Genetics</a:t>
            </a:r>
            <a:r>
              <a:rPr lang="es-ES_tradnl" dirty="0"/>
              <a:t> in Medicine 2010</a:t>
            </a:r>
          </a:p>
        </p:txBody>
      </p:sp>
    </p:spTree>
    <p:extLst>
      <p:ext uri="{BB962C8B-B14F-4D97-AF65-F5344CB8AC3E}">
        <p14:creationId xmlns:p14="http://schemas.microsoft.com/office/powerpoint/2010/main" val="3181046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Grp="1" noChangeArrowheads="1"/>
          </p:cNvSpPr>
          <p:nvPr>
            <p:ph type="title"/>
          </p:nvPr>
        </p:nvSpPr>
        <p:spPr>
          <a:xfrm>
            <a:off x="1919289" y="260351"/>
            <a:ext cx="8421687" cy="1241425"/>
          </a:xfrm>
        </p:spPr>
        <p:txBody>
          <a:bodyPr anchor="t"/>
          <a:lstStyle/>
          <a:p>
            <a:pPr eaLnBrk="1" hangingPunct="1"/>
            <a:r>
              <a:rPr lang="es-ES" sz="3600">
                <a:solidFill>
                  <a:schemeClr val="bg1"/>
                </a:solidFill>
                <a:latin typeface="Calibri" pitchFamily="34" charset="0"/>
              </a:rPr>
              <a:t>Diferentes anomalías cromosómicas en ST</a:t>
            </a:r>
          </a:p>
        </p:txBody>
      </p:sp>
      <p:graphicFrame>
        <p:nvGraphicFramePr>
          <p:cNvPr id="3074" name="Object 7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32958182"/>
              </p:ext>
            </p:extLst>
          </p:nvPr>
        </p:nvGraphicFramePr>
        <p:xfrm>
          <a:off x="2926768" y="742950"/>
          <a:ext cx="6081713" cy="537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8937360" imgH="7016760" progId="">
                  <p:embed/>
                </p:oleObj>
              </mc:Choice>
              <mc:Fallback>
                <p:oleObj name="CorelDRAW" r:id="rId2" imgW="8937360" imgH="7016760" progId="">
                  <p:embed/>
                  <p:pic>
                    <p:nvPicPr>
                      <p:cNvPr id="307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6768" y="742950"/>
                        <a:ext cx="6081713" cy="537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9E6F57-541E-DF6B-5014-7BEA88BA0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8D378C2-3378-EE08-188F-36C82E8F1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9058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Estudios genéticos</a:t>
            </a:r>
            <a:br>
              <a:rPr lang="es-ES_tradnl" dirty="0"/>
            </a:br>
            <a:r>
              <a:rPr lang="es-ES_tradnl" sz="3200" i="1" dirty="0"/>
              <a:t>Comentarios y dudas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81200" y="171135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s-ES_tradnl" dirty="0"/>
              <a:t>Correlación </a:t>
            </a:r>
            <a:r>
              <a:rPr lang="es-ES_tradnl" dirty="0" err="1"/>
              <a:t>feno</a:t>
            </a:r>
            <a:r>
              <a:rPr lang="es-ES_tradnl" dirty="0"/>
              <a:t>-genotípica.</a:t>
            </a:r>
          </a:p>
          <a:p>
            <a:r>
              <a:rPr lang="es-ES_tradnl" dirty="0"/>
              <a:t>Mosaico, ¿Qué porcentaje es anómalo?</a:t>
            </a:r>
          </a:p>
          <a:p>
            <a:r>
              <a:rPr lang="es-ES_tradnl" dirty="0"/>
              <a:t>Diagnóstico prenatal: La mayoría de los mosaicos tienen un fenotipo normal.</a:t>
            </a:r>
          </a:p>
          <a:p>
            <a:r>
              <a:rPr lang="es-ES_tradnl" dirty="0"/>
              <a:t>Presencia de restos de cromosoma Y (6-11%).</a:t>
            </a:r>
          </a:p>
          <a:p>
            <a:r>
              <a:rPr lang="es-ES_tradnl" dirty="0"/>
              <a:t>Retención del cromosoma X m/p. ¿Hay diferencias?.</a:t>
            </a:r>
          </a:p>
          <a:p>
            <a:r>
              <a:rPr lang="es-ES_tradnl" dirty="0"/>
              <a:t>Solo existe retraso mental en los casos de </a:t>
            </a:r>
            <a:r>
              <a:rPr lang="es-ES_tradnl" dirty="0" err="1"/>
              <a:t>Cr.</a:t>
            </a:r>
            <a:r>
              <a:rPr lang="es-ES_tradnl" dirty="0"/>
              <a:t> X en anillo (con pérdida del gen XIST).</a:t>
            </a:r>
          </a:p>
          <a:p>
            <a:r>
              <a:rPr lang="es-ES_tradnl" dirty="0"/>
              <a:t>La detección de un </a:t>
            </a:r>
            <a:r>
              <a:rPr lang="es-ES_tradnl" dirty="0" err="1"/>
              <a:t>mosaicismo</a:t>
            </a:r>
            <a:r>
              <a:rPr lang="es-ES_tradnl" dirty="0"/>
              <a:t> &lt; al 10% es difícil de interpretar.</a:t>
            </a:r>
          </a:p>
          <a:p>
            <a:endParaRPr lang="es-ES_tradnl" dirty="0"/>
          </a:p>
          <a:p>
            <a:endParaRPr lang="es-ES_tradnl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cxnSp>
        <p:nvCxnSpPr>
          <p:cNvPr id="6" name="5 Conector recto"/>
          <p:cNvCxnSpPr/>
          <p:nvPr/>
        </p:nvCxnSpPr>
        <p:spPr>
          <a:xfrm>
            <a:off x="1524000" y="1484784"/>
            <a:ext cx="9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561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Detección de restos de </a:t>
            </a:r>
            <a:r>
              <a:rPr lang="es-ES_tradnl" dirty="0" err="1"/>
              <a:t>Cr.</a:t>
            </a:r>
            <a:r>
              <a:rPr lang="es-ES_tradnl" dirty="0"/>
              <a:t> Y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91544" y="1772817"/>
            <a:ext cx="8229600" cy="4525963"/>
          </a:xfrm>
        </p:spPr>
        <p:txBody>
          <a:bodyPr/>
          <a:lstStyle/>
          <a:p>
            <a:pPr algn="just"/>
            <a:r>
              <a:rPr lang="en-US" dirty="0"/>
              <a:t>Realizar técnica de FISH con sondas centroméricas para Cr X (DXZ1) e  Y (DYZ3), con un mínimo de  200 células.</a:t>
            </a:r>
          </a:p>
          <a:p>
            <a:pPr algn="just"/>
            <a:r>
              <a:rPr lang="en-US" dirty="0"/>
              <a:t>Precaución en los resultados en búsqueda de CR. Y por PCR (falsos positivos).</a:t>
            </a:r>
          </a:p>
          <a:p>
            <a:pPr algn="just"/>
            <a:r>
              <a:rPr lang="en-US" dirty="0"/>
              <a:t>Si </a:t>
            </a:r>
            <a:r>
              <a:rPr lang="en-US" dirty="0" err="1"/>
              <a:t>exjsten</a:t>
            </a:r>
            <a:r>
              <a:rPr lang="en-US" dirty="0"/>
              <a:t> </a:t>
            </a:r>
            <a:r>
              <a:rPr lang="en-US" dirty="0" err="1"/>
              <a:t>datos</a:t>
            </a:r>
            <a:r>
              <a:rPr lang="en-US" dirty="0"/>
              <a:t> de </a:t>
            </a:r>
            <a:r>
              <a:rPr lang="en-US" dirty="0" err="1"/>
              <a:t>virilización</a:t>
            </a:r>
            <a:r>
              <a:rPr lang="en-US" dirty="0"/>
              <a:t>, </a:t>
            </a:r>
            <a:r>
              <a:rPr lang="en-US" dirty="0" err="1"/>
              <a:t>además</a:t>
            </a:r>
            <a:r>
              <a:rPr lang="en-US" dirty="0"/>
              <a:t> de </a:t>
            </a:r>
            <a:r>
              <a:rPr lang="en-US" dirty="0" err="1"/>
              <a:t>realizar</a:t>
            </a:r>
            <a:r>
              <a:rPr lang="en-US" dirty="0"/>
              <a:t> un FISH </a:t>
            </a:r>
            <a:r>
              <a:rPr lang="en-US" dirty="0" err="1"/>
              <a:t>sería</a:t>
            </a:r>
            <a:r>
              <a:rPr lang="en-US" dirty="0"/>
              <a:t> </a:t>
            </a:r>
            <a:r>
              <a:rPr lang="en-US" dirty="0" err="1"/>
              <a:t>preciso</a:t>
            </a:r>
            <a:r>
              <a:rPr lang="en-US" dirty="0"/>
              <a:t> </a:t>
            </a:r>
            <a:r>
              <a:rPr lang="en-US" dirty="0" err="1"/>
              <a:t>investigar</a:t>
            </a:r>
            <a:r>
              <a:rPr lang="en-US" dirty="0"/>
              <a:t> un </a:t>
            </a:r>
            <a:r>
              <a:rPr lang="en-US" dirty="0" err="1"/>
              <a:t>segundo</a:t>
            </a:r>
            <a:r>
              <a:rPr lang="en-US" dirty="0"/>
              <a:t> </a:t>
            </a:r>
            <a:r>
              <a:rPr lang="en-US" dirty="0" err="1"/>
              <a:t>tejido</a:t>
            </a:r>
            <a:r>
              <a:rPr lang="en-US" dirty="0"/>
              <a:t>.</a:t>
            </a:r>
            <a:endParaRPr lang="es-ES_tradnl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cxnSp>
        <p:nvCxnSpPr>
          <p:cNvPr id="6" name="5 Conector recto"/>
          <p:cNvCxnSpPr/>
          <p:nvPr/>
        </p:nvCxnSpPr>
        <p:spPr>
          <a:xfrm>
            <a:off x="1524000" y="1484784"/>
            <a:ext cx="9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148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s-ES" dirty="0">
                <a:solidFill>
                  <a:schemeClr val="tx1"/>
                </a:solidFill>
                <a:latin typeface="Comic Sans MS" pitchFamily="66" charset="0"/>
              </a:rPr>
              <a:t>Edad de diagnóstico</a:t>
            </a:r>
          </a:p>
        </p:txBody>
      </p:sp>
      <p:graphicFrame>
        <p:nvGraphicFramePr>
          <p:cNvPr id="4098" name="Object 24"/>
          <p:cNvGraphicFramePr>
            <a:graphicFrameLocks noChangeAspect="1"/>
          </p:cNvGraphicFramePr>
          <p:nvPr/>
        </p:nvGraphicFramePr>
        <p:xfrm>
          <a:off x="2514600" y="1447800"/>
          <a:ext cx="7010400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ía de Photo Editor" r:id="rId2" imgW="4382112" imgH="2619048" progId="">
                  <p:embed/>
                </p:oleObj>
              </mc:Choice>
              <mc:Fallback>
                <p:oleObj name="Fotografía de Photo Editor" r:id="rId2" imgW="4382112" imgH="2619048" progId="">
                  <p:embed/>
                  <p:pic>
                    <p:nvPicPr>
                      <p:cNvPr id="4098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447800"/>
                        <a:ext cx="7010400" cy="419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Text Box 25"/>
          <p:cNvSpPr txBox="1">
            <a:spLocks noChangeArrowheads="1"/>
          </p:cNvSpPr>
          <p:nvPr/>
        </p:nvSpPr>
        <p:spPr bwMode="auto">
          <a:xfrm>
            <a:off x="2133600" y="6019800"/>
            <a:ext cx="6248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 err="1">
                <a:latin typeface="Comic Sans MS" pitchFamily="66" charset="0"/>
              </a:rPr>
              <a:t>Ostberg</a:t>
            </a:r>
            <a:r>
              <a:rPr lang="es-ES" dirty="0">
                <a:latin typeface="Comic Sans MS" pitchFamily="66" charset="0"/>
              </a:rPr>
              <a:t> et al. </a:t>
            </a:r>
            <a:r>
              <a:rPr lang="es-ES" dirty="0" err="1">
                <a:latin typeface="Comic Sans MS" pitchFamily="66" charset="0"/>
              </a:rPr>
              <a:t>Horm</a:t>
            </a:r>
            <a:r>
              <a:rPr lang="es-ES" dirty="0">
                <a:latin typeface="Comic Sans MS" pitchFamily="66" charset="0"/>
              </a:rPr>
              <a:t> Res 2003;59:211-221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76EEE9F-C7A9-659F-D65F-F3A0A7709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055D5AF-4AFC-00F5-BF52-276AD761D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8426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Diagnostico prenatal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91544" y="1844825"/>
            <a:ext cx="8229600" cy="4525963"/>
          </a:xfrm>
        </p:spPr>
        <p:txBody>
          <a:bodyPr/>
          <a:lstStyle/>
          <a:p>
            <a:r>
              <a:rPr lang="es-ES_tradnl" dirty="0"/>
              <a:t>El fenotipo de un individuo no puede ser predicho por un estudio genético.</a:t>
            </a:r>
          </a:p>
          <a:p>
            <a:r>
              <a:rPr lang="es-ES_tradnl" dirty="0"/>
              <a:t>En ausencia de alteraciones ecográficas (higroma quístico, </a:t>
            </a:r>
            <a:r>
              <a:rPr lang="es-ES_tradnl" dirty="0" err="1"/>
              <a:t>radiolucencia</a:t>
            </a:r>
            <a:r>
              <a:rPr lang="es-ES_tradnl" dirty="0"/>
              <a:t> </a:t>
            </a:r>
            <a:r>
              <a:rPr lang="es-ES_tradnl" dirty="0" err="1"/>
              <a:t>nucal</a:t>
            </a:r>
            <a:r>
              <a:rPr lang="es-ES_tradnl" dirty="0"/>
              <a:t>, coartación aórtica) o de marcadores séricos, el cariotipo sólo indica una probabilidad, no una certeza.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>
                <a:solidFill>
                  <a:prstClr val="black">
                    <a:tint val="75000"/>
                  </a:prstClr>
                </a:solidFill>
                <a:latin typeface="Calibri"/>
              </a:rPr>
              <a:t>30/09/2026</a:t>
            </a:r>
            <a:endParaRPr lang="es-ES_trad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1524000" y="1484784"/>
            <a:ext cx="9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672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B6F10E-828C-6BDE-B969-52E6F311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Epidemiología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C0F280-5B83-CAD4-7597-61D2DA928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47252"/>
          </a:xfrm>
        </p:spPr>
        <p:txBody>
          <a:bodyPr/>
          <a:lstStyle/>
          <a:p>
            <a:r>
              <a:rPr lang="es-ES" sz="2000" dirty="0">
                <a:latin typeface="Comic Sans MS" panose="030F0702030302020204" pitchFamily="66" charset="0"/>
              </a:rPr>
              <a:t>Diagnosticado en RN femeninos en 1/2000-1/2500.</a:t>
            </a:r>
          </a:p>
          <a:p>
            <a:r>
              <a:rPr lang="en-US" sz="2000" b="0" i="0" dirty="0" err="1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Metanálisis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de 2025</a:t>
            </a:r>
            <a:r>
              <a:rPr lang="en-US" sz="2000" b="0" i="0" baseline="3000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1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: In this systematic review and meta-analysis of 19 studies, the pooled birth prevalence of TS was 31.5 (95% CI: 18.2–54.7) per 100,000 female live births. The birth prevalence of TS in 95% of future studies can be expected to be between 6.0 and 166.2 per 100,000 female live births.</a:t>
            </a:r>
          </a:p>
          <a:p>
            <a:r>
              <a:rPr lang="en-US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Estos</a:t>
            </a: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resultados</a:t>
            </a: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apoyan</a:t>
            </a: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la </a:t>
            </a:r>
            <a:r>
              <a:rPr lang="en-US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necesidad</a:t>
            </a: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métodos</a:t>
            </a: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diagnósticos</a:t>
            </a: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mas </a:t>
            </a:r>
            <a:r>
              <a:rPr lang="en-US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precisos</a:t>
            </a: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, para </a:t>
            </a:r>
            <a:r>
              <a:rPr lang="en-US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disminuir</a:t>
            </a: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la </a:t>
            </a:r>
            <a:r>
              <a:rPr lang="en-US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edad</a:t>
            </a: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diagnóstico</a:t>
            </a: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</a:p>
          <a:p>
            <a:pPr algn="l"/>
            <a:r>
              <a:rPr lang="en-US" sz="2000" i="0" dirty="0">
                <a:solidFill>
                  <a:srgbClr val="212121"/>
                </a:solidFill>
                <a:effectLst/>
                <a:latin typeface="Comic Sans MS" panose="030F0702030302020204" pitchFamily="66" charset="0"/>
              </a:rPr>
              <a:t>"More Than Just the Two Percent": The reproductive politics of envisioning abortion and miscarriage in Turner syndrome</a:t>
            </a:r>
            <a:r>
              <a:rPr lang="en-US" sz="2000" i="0" baseline="30000" dirty="0">
                <a:solidFill>
                  <a:srgbClr val="212121"/>
                </a:solidFill>
                <a:effectLst/>
                <a:latin typeface="Comic Sans MS" panose="030F0702030302020204" pitchFamily="66" charset="0"/>
              </a:rPr>
              <a:t>2</a:t>
            </a:r>
            <a:r>
              <a:rPr lang="en-US" sz="2000" i="0" dirty="0">
                <a:solidFill>
                  <a:srgbClr val="212121"/>
                </a:solidFill>
                <a:effectLst/>
                <a:latin typeface="Comic Sans MS" panose="030F0702030302020204" pitchFamily="66" charset="0"/>
              </a:rPr>
              <a:t>: </a:t>
            </a:r>
            <a:r>
              <a:rPr lang="en-US" sz="2000" b="0" i="0" dirty="0">
                <a:solidFill>
                  <a:srgbClr val="212121"/>
                </a:solidFill>
                <a:effectLst/>
                <a:latin typeface="Comic Sans MS" panose="030F0702030302020204" pitchFamily="66" charset="0"/>
              </a:rPr>
              <a:t>Based on ethnographic research on Turner Syndrome, a genetic condition with a </a:t>
            </a:r>
            <a:r>
              <a:rPr lang="en-US" sz="2000" b="0" i="0" dirty="0">
                <a:solidFill>
                  <a:srgbClr val="212121"/>
                </a:solidFill>
                <a:effectLst/>
                <a:highlight>
                  <a:srgbClr val="FFFF00"/>
                </a:highlight>
                <a:latin typeface="Comic Sans MS" panose="030F0702030302020204" pitchFamily="66" charset="0"/>
              </a:rPr>
              <a:t>98% miscarriage rate</a:t>
            </a:r>
            <a:r>
              <a:rPr lang="en-US" sz="2000" b="0" i="0" dirty="0">
                <a:solidFill>
                  <a:srgbClr val="212121"/>
                </a:solidFill>
                <a:effectLst/>
                <a:latin typeface="Comic Sans MS" panose="030F0702030302020204" pitchFamily="66" charset="0"/>
              </a:rPr>
              <a:t> and uncertain abortion rates</a:t>
            </a:r>
            <a:endParaRPr lang="en-US" sz="2000" i="0" dirty="0">
              <a:solidFill>
                <a:srgbClr val="212121"/>
              </a:solidFill>
              <a:effectLst/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1200" b="1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</a:rPr>
              <a:t>American J of Med Genetics Pt A, Volume: 200, Issue: 3, Pages: 579-591, First published: 29 October 2025, DOI: (10.1002/ajmg.a.64279).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1200" b="1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</a:rPr>
              <a:t>Med </a:t>
            </a:r>
            <a:r>
              <a:rPr kumimoji="0" lang="en-US" sz="12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</a:rPr>
              <a:t>Antropology</a:t>
            </a:r>
            <a:r>
              <a:rPr kumimoji="0" lang="en-US" sz="1200" b="1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en-US" sz="12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</a:rPr>
              <a:t>Quartely</a:t>
            </a:r>
            <a:r>
              <a:rPr kumimoji="0" lang="en-US" sz="1200" b="1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</a:rPr>
              <a:t> 2025 (Dec)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en-US" sz="1200" b="1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en-US" sz="1200" b="1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en-US" sz="12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</a:endParaRPr>
          </a:p>
          <a:p>
            <a:endParaRPr lang="es-ES" sz="2000" dirty="0">
              <a:latin typeface="Comic Sans MS" panose="030F0702030302020204" pitchFamily="66" charset="0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B92019-4F21-41C0-02B6-CA2270A5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2D1040D-D603-B9A4-1D79-E31585162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4427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200" b="0" i="0" u="none" strike="noStrike" cap="none" normalizeH="0" baseline="0" dirty="0">
              <a:ln>
                <a:noFill/>
              </a:ln>
              <a:solidFill>
                <a:srgbClr val="5B616B"/>
              </a:solidFill>
              <a:effectLst/>
              <a:latin typeface="BlinkMacSystemFon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rgbClr val="5B616B"/>
                </a:solidFill>
                <a:effectLst/>
                <a:latin typeface="BlinkMacSystemFont"/>
              </a:rPr>
              <a:t>.</a:t>
            </a:r>
            <a:r>
              <a:rPr kumimoji="0" lang="es-ES" altLang="es-E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098C739-2BD7-FBBB-C00F-DFB9292B4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5" cy="1846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200" b="0" i="0" u="none" strike="noStrike" cap="none" normalizeH="0" baseline="0" dirty="0">
              <a:ln>
                <a:noFill/>
              </a:ln>
              <a:solidFill>
                <a:srgbClr val="5B616B"/>
              </a:solidFill>
              <a:effectLst/>
              <a:latin typeface="BlinkMacSystemFont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F26B932-58B3-31EA-55AE-E39F9BDFC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067"/>
            <a:ext cx="67326" cy="1846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rgbClr val="5B616B"/>
                </a:solidFill>
                <a:effectLst/>
                <a:latin typeface="BlinkMacSystemFont"/>
              </a:rPr>
              <a:t>.</a:t>
            </a:r>
            <a:r>
              <a:rPr kumimoji="0" lang="es-ES" altLang="es-E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38EA81-984F-F2B1-5086-68C76B08A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09715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1101012" y="152280"/>
            <a:ext cx="10282335" cy="4518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pPr algn="ctr"/>
            <a:r>
              <a:rPr lang="en-US" sz="2400" spc="-1" dirty="0">
                <a:solidFill>
                  <a:srgbClr val="FF0000"/>
                </a:solidFill>
                <a:latin typeface="Comic Sans MS" panose="030F0702030302020204" pitchFamily="66" charset="0"/>
              </a:rPr>
              <a:t>A Systematic Review and Meta‐Analysis of the Birth Prevalence of Turner Syndrome</a:t>
            </a:r>
          </a:p>
        </p:txBody>
      </p:sp>
      <p:sp>
        <p:nvSpPr>
          <p:cNvPr id="45" name="TextShape 2"/>
          <p:cNvSpPr txBox="1"/>
          <p:nvPr/>
        </p:nvSpPr>
        <p:spPr>
          <a:xfrm>
            <a:off x="1884000" y="5940000"/>
            <a:ext cx="8640000" cy="451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000" b="1" spc="-1" dirty="0">
                <a:solidFill>
                  <a:srgbClr val="0054A6"/>
                </a:solidFill>
                <a:latin typeface="Arial" panose="020B0604020202020204"/>
              </a:rPr>
              <a:t>American J of Med Genetics Pt A, Volume: 200, Issue: 3, Pages: 579-591, First published: 29 October 2025, DOI: (10.1002/ajmg.a.64279</a:t>
            </a:r>
            <a:r>
              <a:rPr lang="en-US" sz="800" b="1" spc="-1" dirty="0">
                <a:solidFill>
                  <a:srgbClr val="0054A6"/>
                </a:solidFill>
                <a:latin typeface="Arial" panose="020B0604020202020204"/>
              </a:rPr>
              <a:t>) </a:t>
            </a:r>
            <a:endParaRPr lang="en-US" sz="800" spc="-1" dirty="0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46" name="Main graphic"/>
          <p:cNvPicPr/>
          <p:nvPr/>
        </p:nvPicPr>
        <p:blipFill>
          <a:blip r:embed="rId3"/>
          <a:stretch>
            <a:fillRect/>
          </a:stretch>
        </p:blipFill>
        <p:spPr>
          <a:xfrm>
            <a:off x="2379307" y="1455576"/>
            <a:ext cx="7799762" cy="410653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56EE6-220C-FE03-CD16-DF4F05A7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Patogénesis-1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6D34C3-E770-BC4E-B542-F78A8CB10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Insuficiente material genético de genes en cromosoma X, que requieren 2 copias (ejemplo: gen SHOX con talla baja y alteraciones esqueléticas).</a:t>
            </a:r>
          </a:p>
          <a:p>
            <a:r>
              <a:rPr lang="es-ES" dirty="0"/>
              <a:t>En humanos entre el 15-23% de los genes </a:t>
            </a:r>
            <a:r>
              <a:rPr lang="es-ES" dirty="0">
                <a:highlight>
                  <a:srgbClr val="FFFF00"/>
                </a:highlight>
              </a:rPr>
              <a:t>escapan a la inactivación</a:t>
            </a:r>
            <a:r>
              <a:rPr lang="es-ES" dirty="0"/>
              <a:t> (especialmente en regiones PAR). Gen XIST.</a:t>
            </a:r>
          </a:p>
          <a:p>
            <a:r>
              <a:rPr lang="es-ES" dirty="0"/>
              <a:t>DIAPH2 (Xq21.33). Desarrollo ovárico y Disgenesia Gonadal.</a:t>
            </a:r>
          </a:p>
          <a:p>
            <a:r>
              <a:rPr lang="es-ES" dirty="0"/>
              <a:t>ATRX (Xq21.1), KDM6A, KDM5C... Alteraciones del desarrollo intelectual.</a:t>
            </a:r>
          </a:p>
          <a:p>
            <a:r>
              <a:rPr lang="es-ES" dirty="0"/>
              <a:t>TIMP1. Relacionado con artropatías y anomalías CV.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8E3E8E-BD86-D01D-38A8-E1EC4ABA1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45E3E5-3DF9-12B6-D085-CA24B9B1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8244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0131CD5-CD12-39EA-F3AB-C6B067274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A128F6F-49F4-CB00-6EB7-C0F9B01EA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8F12307-8DE6-A835-0902-997725EF4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673" y="1468168"/>
            <a:ext cx="5037201" cy="32451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4223E2D-29BB-6BD8-D533-F20EC8105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5" y="856158"/>
            <a:ext cx="5287314" cy="497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38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B3DFA-70AD-ED17-685F-A356EECDC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Patogénesis-2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46087B-3617-329B-6F4B-F48C26CF6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El </a:t>
            </a:r>
            <a:r>
              <a:rPr lang="en-US" sz="2400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espectro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US" sz="2400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fenotípico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es </a:t>
            </a:r>
            <a:r>
              <a:rPr lang="en-US" sz="2400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muy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US" sz="2400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amplio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y variable, </a:t>
            </a:r>
            <a:r>
              <a:rPr lang="en-US" sz="2400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reflejando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tanto </a:t>
            </a:r>
            <a:r>
              <a:rPr lang="en-US" sz="2400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los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genes </a:t>
            </a:r>
            <a:r>
              <a:rPr lang="en-US" sz="2400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perdidos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e Cr X, </a:t>
            </a:r>
            <a:r>
              <a:rPr lang="en-US" sz="2400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como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la </a:t>
            </a:r>
            <a:r>
              <a:rPr lang="en-US" sz="2400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sensibilidad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US" sz="2400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tisular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a </a:t>
            </a:r>
            <a:r>
              <a:rPr lang="en-US" sz="2400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dicha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US" sz="2400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perdida</a:t>
            </a:r>
            <a:r>
              <a:rPr lang="en-US" sz="2400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.</a:t>
            </a:r>
            <a:endParaRPr lang="es-ES" sz="2400" dirty="0"/>
          </a:p>
          <a:p>
            <a:r>
              <a:rPr lang="es-ES" sz="2400" dirty="0"/>
              <a:t>Genes </a:t>
            </a:r>
            <a:r>
              <a:rPr lang="es-ES" sz="2400" dirty="0" err="1"/>
              <a:t>imprintados</a:t>
            </a:r>
            <a:r>
              <a:rPr lang="es-ES" sz="2400" dirty="0"/>
              <a:t> (epigenética) con consecuencias fenotípicas (alteraciones de neurodesarrollo y cardiovascular).</a:t>
            </a:r>
          </a:p>
          <a:p>
            <a:r>
              <a:rPr lang="es-ES" sz="2400" dirty="0"/>
              <a:t>El grado de mosaicismo determina la función gonadal.</a:t>
            </a:r>
          </a:p>
          <a:p>
            <a:r>
              <a:rPr lang="es-ES" sz="2400" dirty="0" err="1"/>
              <a:t>Isocromosoma</a:t>
            </a:r>
            <a:r>
              <a:rPr lang="es-ES" sz="2400" dirty="0"/>
              <a:t> </a:t>
            </a:r>
            <a:r>
              <a:rPr lang="es-ES" sz="2400" dirty="0" err="1"/>
              <a:t>Xq</a:t>
            </a:r>
            <a:r>
              <a:rPr lang="es-ES" sz="2400" dirty="0"/>
              <a:t>: pérdida del </a:t>
            </a:r>
            <a:r>
              <a:rPr lang="es-ES" sz="2400" dirty="0" err="1"/>
              <a:t>Xp</a:t>
            </a:r>
            <a:r>
              <a:rPr lang="es-ES" sz="2400" dirty="0"/>
              <a:t> (SHOX por ejemplo) y exceso de </a:t>
            </a:r>
            <a:r>
              <a:rPr lang="es-ES" sz="2400" dirty="0" err="1"/>
              <a:t>Xq</a:t>
            </a:r>
            <a:r>
              <a:rPr lang="es-ES" sz="2400" dirty="0"/>
              <a:t> (desarrollo intelectual, disgenesia ovárica). Enfermedades autoinmunes.</a:t>
            </a:r>
          </a:p>
          <a:p>
            <a:r>
              <a:rPr lang="es-ES" sz="2400" dirty="0"/>
              <a:t>Cromosoma X en anillo. Su fenotipo depende de la presencia o no del gen XIST y XIC (mas grave su falta). Fenotipo no uniforme en todos los tejidos.</a:t>
            </a:r>
          </a:p>
          <a:p>
            <a:r>
              <a:rPr lang="es-ES" sz="2400" dirty="0"/>
              <a:t>Diferente patrón de metilación en muchos tejidos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A220BE-1F06-D607-6EF4-63182D56C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203994-0681-BE72-B897-AF45A08F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274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381001"/>
            <a:ext cx="10287000" cy="1241425"/>
          </a:xfrm>
          <a:solidFill>
            <a:srgbClr val="FFCC66"/>
          </a:solidFill>
        </p:spPr>
        <p:txBody>
          <a:bodyPr/>
          <a:lstStyle/>
          <a:p>
            <a:pPr>
              <a:defRPr/>
            </a:pPr>
            <a:r>
              <a:rPr lang="es-ES_tradnl" sz="3600" b="1">
                <a:solidFill>
                  <a:srgbClr val="663300"/>
                </a:solidFill>
                <a:latin typeface="Comic Sans MS" pitchFamily="66" charset="0"/>
              </a:rPr>
              <a:t>MECANISMOS RESPONSABLES DEL FENOTIPO EN ST</a:t>
            </a:r>
            <a:endParaRPr lang="es-ES_tradnl"/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06564" y="1905001"/>
            <a:ext cx="8237537" cy="4086225"/>
          </a:xfrm>
        </p:spPr>
        <p:txBody>
          <a:bodyPr>
            <a:normAutofit lnSpcReduction="10000"/>
          </a:bodyPr>
          <a:lstStyle/>
          <a:p>
            <a:pPr marL="274320" indent="-274320">
              <a:buFont typeface="Wingdings"/>
              <a:buChar char=""/>
              <a:defRPr/>
            </a:pPr>
            <a:r>
              <a:rPr lang="es-ES_tradnl" sz="3600" b="1" dirty="0"/>
              <a:t>  </a:t>
            </a:r>
            <a:r>
              <a:rPr lang="es-ES_tradnl" sz="3600" b="1" dirty="0" err="1"/>
              <a:t>Haploinsuficiencia</a:t>
            </a:r>
            <a:r>
              <a:rPr lang="es-ES_tradnl" sz="3600" b="1" dirty="0"/>
              <a:t> en dosis X</a:t>
            </a:r>
          </a:p>
          <a:p>
            <a:pPr marL="274320" indent="-274320">
              <a:buFont typeface="Wingdings"/>
              <a:buChar char=""/>
              <a:defRPr/>
            </a:pPr>
            <a:endParaRPr lang="es-ES_tradnl" sz="3600" b="1" dirty="0"/>
          </a:p>
          <a:p>
            <a:pPr marL="274320" indent="-274320">
              <a:buFont typeface="Wingdings"/>
              <a:buChar char=""/>
              <a:defRPr/>
            </a:pPr>
            <a:r>
              <a:rPr lang="es-ES_tradnl" sz="3600" b="1" dirty="0"/>
              <a:t>  “</a:t>
            </a:r>
            <a:r>
              <a:rPr lang="es-ES_tradnl" sz="3600" b="1" dirty="0" err="1"/>
              <a:t>Imprinting</a:t>
            </a:r>
            <a:r>
              <a:rPr lang="es-ES_tradnl" sz="3600" b="1" dirty="0"/>
              <a:t>” genómico en </a:t>
            </a:r>
            <a:r>
              <a:rPr lang="es-ES_tradnl" sz="3600" b="1" dirty="0" err="1"/>
              <a:t>cr</a:t>
            </a:r>
            <a:r>
              <a:rPr lang="es-ES_tradnl" sz="3600" b="1" dirty="0"/>
              <a:t> X </a:t>
            </a:r>
            <a:r>
              <a:rPr lang="es-ES_tradnl" sz="2800" dirty="0"/>
              <a:t>(expresión diferencial del gen, dependiendo de su origen parental). </a:t>
            </a:r>
          </a:p>
          <a:p>
            <a:pPr marL="274320" indent="-274320">
              <a:buNone/>
              <a:defRPr/>
            </a:pPr>
            <a:endParaRPr lang="es-ES_tradnl" b="1" dirty="0"/>
          </a:p>
          <a:p>
            <a:pPr marL="274320" indent="-274320" algn="ctr">
              <a:buNone/>
              <a:defRPr/>
            </a:pPr>
            <a:r>
              <a:rPr lang="es-ES_tradnl" sz="2800" b="1" dirty="0"/>
              <a:t>¿Los mecanismos genéticos en ST pueden causar anomalías cerebrales estructurales?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6257059-FE76-8E17-DA63-25B93E33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7CD9DE0-CC03-619C-498C-44DA87CAE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9407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272143"/>
            <a:ext cx="10287000" cy="1241425"/>
          </a:xfrm>
          <a:solidFill>
            <a:srgbClr val="FFCC66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ES_tradnl" dirty="0">
                <a:solidFill>
                  <a:srgbClr val="663300"/>
                </a:solidFill>
                <a:latin typeface="Comic Sans MS" pitchFamily="66" charset="0"/>
              </a:rPr>
              <a:t>Anomalías estructurales cerebrales en ST</a:t>
            </a:r>
            <a:endParaRPr lang="es-ES_tradnl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74825" y="2009776"/>
            <a:ext cx="8694738" cy="4848225"/>
          </a:xfrm>
        </p:spPr>
        <p:txBody>
          <a:bodyPr/>
          <a:lstStyle/>
          <a:p>
            <a:pPr eaLnBrk="1" hangingPunct="1"/>
            <a:r>
              <a:rPr lang="es-ES_tradnl" sz="2800">
                <a:latin typeface="Aparajita" pitchFamily="34" charset="0"/>
                <a:cs typeface="Aparajita" pitchFamily="34" charset="0"/>
              </a:rPr>
              <a:t>La distribución de la sustancia gris cerebral se relaciona con distintos sistemas neurales que realizan funciones particulares en sujetos normales.</a:t>
            </a:r>
          </a:p>
          <a:p>
            <a:pPr eaLnBrk="1" hangingPunct="1"/>
            <a:r>
              <a:rPr lang="es-ES_tradnl" sz="2800">
                <a:latin typeface="Aparajita" pitchFamily="34" charset="0"/>
                <a:cs typeface="Aparajita" pitchFamily="34" charset="0"/>
              </a:rPr>
              <a:t>En pacientes con ST existen anomalías estructurales que se asocian con alteraciones específicas de funciones cognitivas.</a:t>
            </a:r>
          </a:p>
          <a:p>
            <a:pPr eaLnBrk="1" hangingPunct="1"/>
            <a:r>
              <a:rPr lang="es-ES_tradnl" sz="2800">
                <a:latin typeface="Aparajita" pitchFamily="34" charset="0"/>
                <a:cs typeface="Aparajita" pitchFamily="34" charset="0"/>
              </a:rPr>
              <a:t>Hallazgos preliminares muestran que estas anomalías difieren según el cromosoma X heredado (paterno o materno).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325408C-4ED3-61FE-4EC1-BF30638C0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3DDED3-1F63-9429-4782-7EAC386EA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52673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1100" y="136524"/>
            <a:ext cx="9906000" cy="990600"/>
          </a:xfrm>
          <a:solidFill>
            <a:srgbClr val="FFCC66"/>
          </a:solidFill>
        </p:spPr>
        <p:txBody>
          <a:bodyPr/>
          <a:lstStyle/>
          <a:p>
            <a:pPr>
              <a:defRPr/>
            </a:pPr>
            <a:r>
              <a:rPr lang="es-ES_tradnl" sz="2800" b="1" dirty="0">
                <a:solidFill>
                  <a:srgbClr val="663300"/>
                </a:solidFill>
                <a:latin typeface="Comic Sans MS" pitchFamily="66" charset="0"/>
              </a:rPr>
              <a:t>INFLUENCIAS DEL “IMPRINTING” X EN EL SÍNDROME DE TURNER</a:t>
            </a:r>
            <a:endParaRPr lang="es-ES_tradnl" sz="3200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81100" y="1371600"/>
            <a:ext cx="9829800" cy="52578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s-ES_tradnl" dirty="0">
                <a:latin typeface="Aparajita" pitchFamily="34" charset="0"/>
                <a:cs typeface="Aparajita" pitchFamily="34" charset="0"/>
              </a:rPr>
              <a:t>En el 70% de las monosomías el cromosoma X procede de la madre (el locus genético es silenciado cuando se trasmite por la madre y expresado cuando lo hace el padre).</a:t>
            </a:r>
          </a:p>
          <a:p>
            <a:pPr eaLnBrk="1" hangingPunct="1"/>
            <a:r>
              <a:rPr lang="es-ES_tradnl" dirty="0">
                <a:latin typeface="Aparajita" pitchFamily="34" charset="0"/>
                <a:cs typeface="Aparajita" pitchFamily="34" charset="0"/>
              </a:rPr>
              <a:t>Las niñas 45X</a:t>
            </a:r>
            <a:r>
              <a:rPr lang="es-ES_tradnl" baseline="30000" dirty="0">
                <a:latin typeface="Aparajita" pitchFamily="34" charset="0"/>
                <a:cs typeface="Aparajita" pitchFamily="34" charset="0"/>
              </a:rPr>
              <a:t>p</a:t>
            </a:r>
            <a:r>
              <a:rPr lang="es-ES_tradnl" dirty="0">
                <a:latin typeface="Aparajita" pitchFamily="34" charset="0"/>
                <a:cs typeface="Aparajita" pitchFamily="34" charset="0"/>
              </a:rPr>
              <a:t> tuvieron mejores funciones verbales y habilidades de función ejecutiva (interacción social). </a:t>
            </a:r>
            <a:r>
              <a:rPr lang="es-ES_tradnl" dirty="0" err="1">
                <a:latin typeface="Aparajita" pitchFamily="34" charset="0"/>
                <a:cs typeface="Aparajita" pitchFamily="34" charset="0"/>
              </a:rPr>
              <a:t>Nature</a:t>
            </a:r>
            <a:r>
              <a:rPr lang="es-ES_tradnl" dirty="0">
                <a:latin typeface="Aparajita" pitchFamily="34" charset="0"/>
                <a:cs typeface="Aparajita" pitchFamily="34" charset="0"/>
              </a:rPr>
              <a:t> 1997;387:705-08.</a:t>
            </a:r>
          </a:p>
          <a:p>
            <a:pPr eaLnBrk="1" hangingPunct="1"/>
            <a:r>
              <a:rPr lang="es-ES_tradnl" dirty="0">
                <a:latin typeface="Aparajita" pitchFamily="34" charset="0"/>
                <a:cs typeface="Aparajita" pitchFamily="34" charset="0"/>
              </a:rPr>
              <a:t>Las diferencias en habilidades sociales son a favor de las niñas entre los 5 y 8 años. No las hay a partir de los 12.</a:t>
            </a:r>
          </a:p>
          <a:p>
            <a:pPr eaLnBrk="1" hangingPunct="1"/>
            <a:r>
              <a:rPr lang="es-ES_tradnl" dirty="0">
                <a:latin typeface="Aparajita" pitchFamily="34" charset="0"/>
                <a:cs typeface="Aparajita" pitchFamily="34" charset="0"/>
              </a:rPr>
              <a:t>Las niñas 45X</a:t>
            </a:r>
            <a:r>
              <a:rPr lang="es-ES_tradnl" baseline="30000" dirty="0">
                <a:latin typeface="Aparajita" pitchFamily="34" charset="0"/>
                <a:cs typeface="Aparajita" pitchFamily="34" charset="0"/>
              </a:rPr>
              <a:t>m</a:t>
            </a:r>
            <a:r>
              <a:rPr lang="es-ES_tradnl" dirty="0">
                <a:latin typeface="Aparajita" pitchFamily="34" charset="0"/>
                <a:cs typeface="Aparajita" pitchFamily="34" charset="0"/>
              </a:rPr>
              <a:t> tienen mayor riesgo de padecer autismo.</a:t>
            </a:r>
          </a:p>
          <a:p>
            <a:pPr eaLnBrk="1" hangingPunct="1"/>
            <a:r>
              <a:rPr lang="es-ES_tradnl" dirty="0">
                <a:latin typeface="Aparajita" pitchFamily="34" charset="0"/>
                <a:cs typeface="Aparajita" pitchFamily="34" charset="0"/>
              </a:rPr>
              <a:t>La memoria verbal y visoespacial puede estar genéticamente disociada (45X</a:t>
            </a:r>
            <a:r>
              <a:rPr lang="es-ES_tradnl" baseline="30000" dirty="0">
                <a:latin typeface="Aparajita" pitchFamily="34" charset="0"/>
                <a:cs typeface="Aparajita" pitchFamily="34" charset="0"/>
              </a:rPr>
              <a:t>m</a:t>
            </a:r>
            <a:r>
              <a:rPr lang="es-ES_tradnl" dirty="0">
                <a:latin typeface="Aparajita" pitchFamily="34" charset="0"/>
                <a:cs typeface="Aparajita" pitchFamily="34" charset="0"/>
              </a:rPr>
              <a:t> peor verbal, 45X</a:t>
            </a:r>
            <a:r>
              <a:rPr lang="es-ES_tradnl" baseline="30000" dirty="0">
                <a:latin typeface="Aparajita" pitchFamily="34" charset="0"/>
                <a:cs typeface="Aparajita" pitchFamily="34" charset="0"/>
              </a:rPr>
              <a:t>p</a:t>
            </a:r>
            <a:r>
              <a:rPr lang="es-ES_tradnl" dirty="0">
                <a:latin typeface="Aparajita" pitchFamily="34" charset="0"/>
                <a:cs typeface="Aparajita" pitchFamily="34" charset="0"/>
              </a:rPr>
              <a:t> peor visoespacial).</a:t>
            </a:r>
          </a:p>
          <a:p>
            <a:pPr eaLnBrk="1" hangingPunct="1"/>
            <a:r>
              <a:rPr lang="es-ES_tradnl" dirty="0">
                <a:latin typeface="Aparajita" pitchFamily="34" charset="0"/>
                <a:cs typeface="Aparajita" pitchFamily="34" charset="0"/>
              </a:rPr>
              <a:t>Las alteraciones de procesamiento numérico y habilidades sociales de comunicación no dependen del cromosoma parenteral heredado.</a:t>
            </a:r>
          </a:p>
          <a:p>
            <a:pPr eaLnBrk="1" hangingPunct="1"/>
            <a:r>
              <a:rPr lang="es-ES_tradnl" dirty="0">
                <a:latin typeface="Aparajita" pitchFamily="34" charset="0"/>
                <a:cs typeface="Aparajita" pitchFamily="34" charset="0"/>
              </a:rPr>
              <a:t>Anomalías cerebrales estructurales.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B97A072-50D7-CA8F-0793-6A740BE6A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6B38C54-FC72-E606-3CE5-B16C39259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78975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1100" y="1066801"/>
            <a:ext cx="9906000" cy="1241425"/>
          </a:xfrm>
          <a:solidFill>
            <a:srgbClr val="FFCC66"/>
          </a:solidFill>
        </p:spPr>
        <p:txBody>
          <a:bodyPr/>
          <a:lstStyle/>
          <a:p>
            <a:pPr>
              <a:defRPr/>
            </a:pPr>
            <a:r>
              <a:rPr lang="es-ES_tradnl" sz="4800" b="1">
                <a:solidFill>
                  <a:srgbClr val="663300"/>
                </a:solidFill>
                <a:latin typeface="Comic Sans MS" pitchFamily="66" charset="0"/>
              </a:rPr>
              <a:t>INFLUENCIA ESTROGÉNICA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62100" y="2574926"/>
            <a:ext cx="9151938" cy="390207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SzPct val="69000"/>
            </a:pPr>
            <a:r>
              <a:rPr lang="es-ES_tradnl"/>
              <a:t>Locus imprintado en el cromosoma X (peor evolución PS en niñas con cromosoma X materno).</a:t>
            </a:r>
          </a:p>
          <a:p>
            <a:pPr eaLnBrk="1" hangingPunct="1">
              <a:buSzPct val="69000"/>
            </a:pPr>
            <a:r>
              <a:rPr lang="es-ES_tradnl"/>
              <a:t>Los déficits espaciales se explican por disfunción del hemisferio derecho posterior. </a:t>
            </a:r>
          </a:p>
          <a:p>
            <a:pPr eaLnBrk="1" hangingPunct="1">
              <a:buSzPct val="69000"/>
            </a:pPr>
            <a:r>
              <a:rPr lang="es-ES_tradnl"/>
              <a:t>La deficiencia estrógenica prepuberal puede influir en el desarrollo cognitivo posterior.</a:t>
            </a:r>
          </a:p>
          <a:p>
            <a:pPr eaLnBrk="1" hangingPunct="1">
              <a:buSzPct val="69000"/>
            </a:pPr>
            <a:r>
              <a:rPr lang="es-ES_tradnl"/>
              <a:t>Efecto positivo en la velocidad de procesamiento no verbal y algunos aspectos de realización motórica</a:t>
            </a:r>
          </a:p>
          <a:p>
            <a:pPr eaLnBrk="1" hangingPunct="1">
              <a:buSzPct val="69000"/>
            </a:pPr>
            <a:r>
              <a:rPr lang="es-ES_tradnl"/>
              <a:t>Beneficio de iniciar terapia entre los 12 y 14 años.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9DF3852-27AC-0F21-88A6-95655E798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CC4D902-AF8B-EFCB-23CB-0368D52A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55783900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4000" dirty="0">
                <a:solidFill>
                  <a:schemeClr val="tx1"/>
                </a:solidFill>
                <a:latin typeface="Comic Sans MS" pitchFamily="66" charset="0"/>
              </a:rPr>
              <a:t>Diagnóstico Prenatal</a:t>
            </a:r>
          </a:p>
        </p:txBody>
      </p:sp>
      <p:sp>
        <p:nvSpPr>
          <p:cNvPr id="9219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1" y="2205038"/>
            <a:ext cx="4405313" cy="4114800"/>
          </a:xfrm>
        </p:spPr>
        <p:txBody>
          <a:bodyPr/>
          <a:lstStyle/>
          <a:p>
            <a:pPr eaLnBrk="1" hangingPunct="1"/>
            <a:r>
              <a:rPr lang="es-ES" sz="2400" dirty="0">
                <a:latin typeface="Comic Sans MS" pitchFamily="66" charset="0"/>
              </a:rPr>
              <a:t>Frecuencia cada vez mas alta.</a:t>
            </a:r>
          </a:p>
          <a:p>
            <a:pPr eaLnBrk="1" hangingPunct="1"/>
            <a:r>
              <a:rPr lang="es-ES" sz="2400" dirty="0">
                <a:latin typeface="Comic Sans MS" pitchFamily="66" charset="0"/>
              </a:rPr>
              <a:t>Información a los padres.</a:t>
            </a:r>
          </a:p>
          <a:p>
            <a:pPr eaLnBrk="1" hangingPunct="1"/>
            <a:r>
              <a:rPr lang="es-ES" sz="2400" dirty="0">
                <a:latin typeface="Comic Sans MS" pitchFamily="66" charset="0"/>
              </a:rPr>
              <a:t>Contacto con obstetras.</a:t>
            </a:r>
          </a:p>
          <a:p>
            <a:pPr eaLnBrk="1" hangingPunct="1"/>
            <a:r>
              <a:rPr lang="es-ES" sz="2400" dirty="0">
                <a:latin typeface="Comic Sans MS" pitchFamily="66" charset="0"/>
              </a:rPr>
              <a:t>Interpretación:</a:t>
            </a:r>
          </a:p>
          <a:p>
            <a:pPr lvl="1" eaLnBrk="1" hangingPunct="1"/>
            <a:r>
              <a:rPr lang="es-ES" sz="2000" dirty="0">
                <a:latin typeface="Comic Sans MS" pitchFamily="66" charset="0"/>
              </a:rPr>
              <a:t>Estudio genético</a:t>
            </a:r>
          </a:p>
          <a:p>
            <a:pPr lvl="1" eaLnBrk="1" hangingPunct="1"/>
            <a:r>
              <a:rPr lang="es-ES" sz="2000" dirty="0" err="1">
                <a:latin typeface="Comic Sans MS" pitchFamily="66" charset="0"/>
              </a:rPr>
              <a:t>Ecografia</a:t>
            </a:r>
            <a:r>
              <a:rPr lang="es-ES" sz="2000" dirty="0">
                <a:latin typeface="Comic Sans MS" pitchFamily="66" charset="0"/>
              </a:rPr>
              <a:t> 3-D</a:t>
            </a:r>
          </a:p>
          <a:p>
            <a:pPr eaLnBrk="1" hangingPunct="1"/>
            <a:endParaRPr lang="es-E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9220" name="Picture 8" descr="Foto 20 Kissing twins 2 ok ok ok ok recort 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691314" y="2085975"/>
            <a:ext cx="2771775" cy="3905250"/>
          </a:xfrm>
          <a:noFill/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E49B956-5D44-637F-3BD7-FF6EAC44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30/09/2026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4121FB7-3FC5-758D-C21B-C99CE0DFD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FFFF"/>
          </a:solidFill>
        </p:spPr>
        <p:txBody>
          <a:bodyPr/>
          <a:lstStyle/>
          <a:p>
            <a:pPr eaLnBrk="1" hangingPunct="1"/>
            <a:r>
              <a:rPr lang="es-ES" b="1">
                <a:solidFill>
                  <a:schemeClr val="tx1"/>
                </a:solidFill>
                <a:latin typeface="Comic Sans MS" pitchFamily="66" charset="0"/>
              </a:rPr>
              <a:t>Caso Clínico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208213" y="25654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2800" dirty="0">
                <a:latin typeface="Comic Sans MS" pitchFamily="66" charset="0"/>
              </a:rPr>
              <a:t>LMG de 2,8 años de edad.</a:t>
            </a:r>
          </a:p>
          <a:p>
            <a:pPr eaLnBrk="1" hangingPunct="1">
              <a:lnSpc>
                <a:spcPct val="90000"/>
              </a:lnSpc>
            </a:pPr>
            <a:r>
              <a:rPr lang="es-ES" sz="2800" dirty="0">
                <a:latin typeface="Comic Sans MS" pitchFamily="66" charset="0"/>
              </a:rPr>
              <a:t>Remitida a consulta de Endocrinología desde Ginecología Prenatal.</a:t>
            </a:r>
          </a:p>
          <a:p>
            <a:pPr eaLnBrk="1" hangingPunct="1">
              <a:lnSpc>
                <a:spcPct val="90000"/>
              </a:lnSpc>
            </a:pPr>
            <a:r>
              <a:rPr lang="es-ES" sz="2800" dirty="0">
                <a:latin typeface="Comic Sans MS" pitchFamily="66" charset="0"/>
              </a:rPr>
              <a:t>Exploración Física: Peso, 16,5 K (P</a:t>
            </a:r>
            <a:r>
              <a:rPr lang="es-ES" sz="2800" baseline="-25000" dirty="0">
                <a:latin typeface="Comic Sans MS" pitchFamily="66" charset="0"/>
              </a:rPr>
              <a:t>90</a:t>
            </a:r>
            <a:r>
              <a:rPr lang="es-ES" sz="2800" dirty="0">
                <a:latin typeface="Comic Sans MS" pitchFamily="66" charset="0"/>
              </a:rPr>
              <a:t>). Talla: 97,2 cm (P</a:t>
            </a:r>
            <a:r>
              <a:rPr lang="es-ES" sz="2800" baseline="-25000" dirty="0">
                <a:latin typeface="Comic Sans MS" pitchFamily="66" charset="0"/>
              </a:rPr>
              <a:t>88</a:t>
            </a:r>
            <a:r>
              <a:rPr lang="es-ES" sz="2800" dirty="0">
                <a:latin typeface="Comic Sans MS" pitchFamily="66" charset="0"/>
              </a:rPr>
              <a:t>). Fenotipo normal.</a:t>
            </a:r>
          </a:p>
          <a:p>
            <a:pPr eaLnBrk="1" hangingPunct="1">
              <a:lnSpc>
                <a:spcPct val="90000"/>
              </a:lnSpc>
            </a:pPr>
            <a:r>
              <a:rPr lang="es-ES" sz="2800" dirty="0">
                <a:latin typeface="Comic Sans MS" pitchFamily="66" charset="0"/>
              </a:rPr>
              <a:t>FSH: 5 </a:t>
            </a:r>
            <a:r>
              <a:rPr lang="es-ES" sz="2800" dirty="0" err="1">
                <a:latin typeface="Comic Sans MS" pitchFamily="66" charset="0"/>
              </a:rPr>
              <a:t>mU</a:t>
            </a:r>
            <a:r>
              <a:rPr lang="es-ES" sz="2800" dirty="0">
                <a:latin typeface="Comic Sans MS" pitchFamily="66" charset="0"/>
              </a:rPr>
              <a:t>/ml. LH: 0 </a:t>
            </a:r>
            <a:r>
              <a:rPr lang="es-ES" sz="2800" dirty="0" err="1">
                <a:latin typeface="Comic Sans MS" pitchFamily="66" charset="0"/>
              </a:rPr>
              <a:t>mU</a:t>
            </a:r>
            <a:r>
              <a:rPr lang="es-ES" sz="2800" dirty="0">
                <a:latin typeface="Comic Sans MS" pitchFamily="66" charset="0"/>
              </a:rPr>
              <a:t>/ml. Estradiol: 36 </a:t>
            </a:r>
            <a:r>
              <a:rPr lang="es-ES" sz="2800" dirty="0" err="1">
                <a:latin typeface="Comic Sans MS" pitchFamily="66" charset="0"/>
              </a:rPr>
              <a:t>pg</a:t>
            </a:r>
            <a:r>
              <a:rPr lang="es-ES" sz="2800" dirty="0">
                <a:latin typeface="Comic Sans MS" pitchFamily="66" charset="0"/>
              </a:rPr>
              <a:t>/ml. </a:t>
            </a:r>
            <a:r>
              <a:rPr lang="es-ES" sz="2800" dirty="0" err="1">
                <a:latin typeface="Comic Sans MS" pitchFamily="66" charset="0"/>
              </a:rPr>
              <a:t>Ecografia</a:t>
            </a:r>
            <a:r>
              <a:rPr lang="es-ES" sz="2800" dirty="0">
                <a:latin typeface="Comic Sans MS" pitchFamily="66" charset="0"/>
              </a:rPr>
              <a:t> renal normal.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FA4F3ED-56A3-3FB7-4F44-A319F58BE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5AC4337-3F01-CDDE-A703-62CDBE6E2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FFFF"/>
          </a:solidFill>
        </p:spPr>
        <p:txBody>
          <a:bodyPr/>
          <a:lstStyle/>
          <a:p>
            <a:pPr eaLnBrk="1" hangingPunct="1"/>
            <a:r>
              <a:rPr lang="es-ES">
                <a:solidFill>
                  <a:schemeClr val="tx1"/>
                </a:solidFill>
                <a:latin typeface="Comic Sans MS" pitchFamily="66" charset="0"/>
              </a:rPr>
              <a:t>Cuestiones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2057400"/>
            <a:ext cx="7772400" cy="4114800"/>
          </a:xfrm>
        </p:spPr>
        <p:txBody>
          <a:bodyPr/>
          <a:lstStyle/>
          <a:p>
            <a:pPr eaLnBrk="1" hangingPunct="1"/>
            <a:r>
              <a:rPr lang="es-ES" dirty="0">
                <a:latin typeface="Comic Sans MS" pitchFamily="66" charset="0"/>
              </a:rPr>
              <a:t>¿Cuál es el diagnóstico?.</a:t>
            </a:r>
          </a:p>
          <a:p>
            <a:pPr eaLnBrk="1" hangingPunct="1"/>
            <a:r>
              <a:rPr lang="es-ES" dirty="0">
                <a:latin typeface="Comic Sans MS" pitchFamily="66" charset="0"/>
              </a:rPr>
              <a:t>¿Cómo realizar el seguimiento?:</a:t>
            </a:r>
          </a:p>
          <a:p>
            <a:pPr lvl="1" eaLnBrk="1" hangingPunct="1"/>
            <a:r>
              <a:rPr lang="es-ES" dirty="0">
                <a:latin typeface="Comic Sans MS" pitchFamily="66" charset="0"/>
              </a:rPr>
              <a:t>Pruebas complementarias.</a:t>
            </a:r>
          </a:p>
          <a:p>
            <a:pPr lvl="1" eaLnBrk="1" hangingPunct="1"/>
            <a:r>
              <a:rPr lang="es-ES" dirty="0">
                <a:latin typeface="Comic Sans MS" pitchFamily="66" charset="0"/>
              </a:rPr>
              <a:t>Tratamiento.</a:t>
            </a:r>
          </a:p>
          <a:p>
            <a:pPr eaLnBrk="1" hangingPunct="1"/>
            <a:r>
              <a:rPr lang="es-ES" dirty="0">
                <a:latin typeface="Comic Sans MS" pitchFamily="66" charset="0"/>
              </a:rPr>
              <a:t>Información a los padres y a la niña.</a:t>
            </a:r>
          </a:p>
          <a:p>
            <a:pPr eaLnBrk="1" hangingPunct="1"/>
            <a:r>
              <a:rPr lang="es-ES" dirty="0">
                <a:latin typeface="Comic Sans MS" pitchFamily="66" charset="0"/>
              </a:rPr>
              <a:t>Información del resultado de la </a:t>
            </a:r>
            <a:r>
              <a:rPr lang="es-ES" dirty="0" err="1">
                <a:latin typeface="Comic Sans MS" pitchFamily="66" charset="0"/>
              </a:rPr>
              <a:t>anniocentesis</a:t>
            </a:r>
            <a:r>
              <a:rPr lang="es-ES" dirty="0">
                <a:latin typeface="Comic Sans MS" pitchFamily="66" charset="0"/>
              </a:rPr>
              <a:t>.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63CC3E1-F513-38FC-FD56-04E7FC950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D505E58-857F-AB2A-A559-BD2024E6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98554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FFFF"/>
          </a:solidFill>
        </p:spPr>
        <p:txBody>
          <a:bodyPr/>
          <a:lstStyle/>
          <a:p>
            <a:pPr eaLnBrk="1" hangingPunct="1"/>
            <a:r>
              <a:rPr lang="es-ES">
                <a:solidFill>
                  <a:schemeClr val="tx1"/>
                </a:solidFill>
                <a:latin typeface="Comic Sans MS" pitchFamily="66" charset="0"/>
              </a:rPr>
              <a:t>Análisis genético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2743200"/>
            <a:ext cx="8382000" cy="4114800"/>
          </a:xfrm>
        </p:spPr>
        <p:txBody>
          <a:bodyPr/>
          <a:lstStyle/>
          <a:p>
            <a:pPr eaLnBrk="1" hangingPunct="1"/>
            <a:r>
              <a:rPr lang="es-ES" dirty="0">
                <a:latin typeface="Comic Sans MS" pitchFamily="66" charset="0"/>
              </a:rPr>
              <a:t>Cariotipo prenatal (</a:t>
            </a:r>
            <a:r>
              <a:rPr lang="es-ES" dirty="0" err="1">
                <a:latin typeface="Comic Sans MS" pitchFamily="66" charset="0"/>
              </a:rPr>
              <a:t>anniocentesis</a:t>
            </a:r>
            <a:r>
              <a:rPr lang="es-ES" dirty="0">
                <a:latin typeface="Comic Sans MS" pitchFamily="66" charset="0"/>
              </a:rPr>
              <a:t>): 46 XX/45XO (30%).</a:t>
            </a:r>
          </a:p>
          <a:p>
            <a:pPr eaLnBrk="1" hangingPunct="1"/>
            <a:r>
              <a:rPr lang="es-ES" dirty="0">
                <a:latin typeface="Comic Sans MS" pitchFamily="66" charset="0"/>
              </a:rPr>
              <a:t>Cariotipo postnatal: mosaicismo 45XO (6 y 8%).</a:t>
            </a:r>
          </a:p>
          <a:p>
            <a:pPr eaLnBrk="1" hangingPunct="1"/>
            <a:endParaRPr lang="es-E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AE8E1E-2374-1AF4-5207-90FE48AC6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EDC190F-EE90-888C-FDC9-BD48E65CB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FFFF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s-ES" sz="4000" b="1">
                <a:solidFill>
                  <a:schemeClr val="tx1"/>
                </a:solidFill>
                <a:latin typeface="Comic Sans MS" pitchFamily="66" charset="0"/>
              </a:rPr>
              <a:t>Síndrome de Turner</a:t>
            </a:r>
            <a:br>
              <a:rPr lang="es-ES" sz="4000" b="1">
                <a:solidFill>
                  <a:schemeClr val="tx1"/>
                </a:solidFill>
                <a:latin typeface="Comic Sans MS" pitchFamily="66" charset="0"/>
              </a:rPr>
            </a:br>
            <a:r>
              <a:rPr lang="es-ES" sz="4000" b="1">
                <a:solidFill>
                  <a:schemeClr val="tx1"/>
                </a:solidFill>
                <a:latin typeface="Comic Sans MS" pitchFamily="66" charset="0"/>
              </a:rPr>
              <a:t>Diagnóstico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2482850"/>
            <a:ext cx="7772400" cy="4114800"/>
          </a:xfrm>
        </p:spPr>
        <p:txBody>
          <a:bodyPr/>
          <a:lstStyle/>
          <a:p>
            <a:pPr eaLnBrk="1" hangingPunct="1"/>
            <a:r>
              <a:rPr lang="es-ES" dirty="0">
                <a:latin typeface="Comic Sans MS" pitchFamily="66" charset="0"/>
              </a:rPr>
              <a:t>Hasta la fecha los diagnósticos los realizamos sobre una base clínica.</a:t>
            </a:r>
          </a:p>
          <a:p>
            <a:pPr eaLnBrk="1" hangingPunct="1"/>
            <a:r>
              <a:rPr lang="es-ES" dirty="0">
                <a:latin typeface="Comic Sans MS" pitchFamily="66" charset="0"/>
              </a:rPr>
              <a:t>Diagnósticos de </a:t>
            </a:r>
            <a:r>
              <a:rPr lang="es-ES" dirty="0" err="1">
                <a:latin typeface="Comic Sans MS" pitchFamily="66" charset="0"/>
              </a:rPr>
              <a:t>anniocentesis</a:t>
            </a:r>
            <a:r>
              <a:rPr lang="es-ES" dirty="0">
                <a:latin typeface="Comic Sans MS" pitchFamily="66" charset="0"/>
              </a:rPr>
              <a:t>.</a:t>
            </a:r>
          </a:p>
          <a:p>
            <a:pPr eaLnBrk="1" hangingPunct="1"/>
            <a:r>
              <a:rPr lang="es-ES" dirty="0">
                <a:latin typeface="Comic Sans MS" pitchFamily="66" charset="0"/>
              </a:rPr>
              <a:t>Mosaicos bajos de pacientes asintomáticos.</a:t>
            </a:r>
          </a:p>
          <a:p>
            <a:pPr eaLnBrk="1" hangingPunct="1"/>
            <a:r>
              <a:rPr lang="es-ES" dirty="0">
                <a:latin typeface="Comic Sans MS" pitchFamily="66" charset="0"/>
              </a:rPr>
              <a:t>No evidencias sobre evolución.</a:t>
            </a:r>
          </a:p>
          <a:p>
            <a:pPr eaLnBrk="1" hangingPunct="1"/>
            <a:endParaRPr lang="es-E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D3466CF-FDFA-31D1-7460-FDAB353F5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/>
              <a:t>30/09/2026</a:t>
            </a:r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3A3A4CD-9757-BAEB-593C-7D5FB75A4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18575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Diagnostico prenatal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91544" y="1844825"/>
            <a:ext cx="8229600" cy="4525963"/>
          </a:xfrm>
        </p:spPr>
        <p:txBody>
          <a:bodyPr/>
          <a:lstStyle/>
          <a:p>
            <a:r>
              <a:rPr lang="es-ES_tradnl" dirty="0"/>
              <a:t>El fenotipo de un individuo no puede ser predicho por un estudio genético.</a:t>
            </a:r>
          </a:p>
          <a:p>
            <a:r>
              <a:rPr lang="es-ES_tradnl" dirty="0"/>
              <a:t>En ausencia de alteraciones ecográficas (higroma quístico, </a:t>
            </a:r>
            <a:r>
              <a:rPr lang="es-ES_tradnl" dirty="0" err="1"/>
              <a:t>radiolucencia</a:t>
            </a:r>
            <a:r>
              <a:rPr lang="es-ES_tradnl" dirty="0"/>
              <a:t> </a:t>
            </a:r>
            <a:r>
              <a:rPr lang="es-ES_tradnl" dirty="0" err="1"/>
              <a:t>nucal</a:t>
            </a:r>
            <a:r>
              <a:rPr lang="es-ES_tradnl" dirty="0"/>
              <a:t>, coartación aórtica) o de marcadores séricos, el cariotipo sólo indica una probabilidad, no una certeza.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>
                <a:solidFill>
                  <a:prstClr val="black">
                    <a:tint val="75000"/>
                  </a:prstClr>
                </a:solidFill>
                <a:latin typeface="Calibri"/>
              </a:rPr>
              <a:t>30/09/2026</a:t>
            </a:r>
            <a:endParaRPr lang="es-ES_trad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1524000" y="1484784"/>
            <a:ext cx="91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6 CuadroTexto"/>
          <p:cNvSpPr txBox="1">
            <a:spLocks noChangeArrowheads="1"/>
          </p:cNvSpPr>
          <p:nvPr/>
        </p:nvSpPr>
        <p:spPr bwMode="auto">
          <a:xfrm>
            <a:off x="2479675" y="2357438"/>
            <a:ext cx="73929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i="1" dirty="0"/>
              <a:t>“Nunca dejes de sonreír, ni siquiera cuando estés triste, porque nunca sabes quien se puede enamorar de tu sonrisa”</a:t>
            </a:r>
          </a:p>
          <a:p>
            <a:endParaRPr lang="es-ES" sz="2400" i="1" dirty="0"/>
          </a:p>
          <a:p>
            <a:endParaRPr lang="es-ES" sz="2400" i="1" dirty="0"/>
          </a:p>
          <a:p>
            <a:r>
              <a:rPr lang="es-ES" sz="2400" dirty="0"/>
              <a:t>Gabriel García Márquez</a:t>
            </a:r>
          </a:p>
        </p:txBody>
      </p:sp>
    </p:spTree>
    <p:extLst>
      <p:ext uri="{BB962C8B-B14F-4D97-AF65-F5344CB8AC3E}">
        <p14:creationId xmlns:p14="http://schemas.microsoft.com/office/powerpoint/2010/main" val="6141788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23942636953B48A65EADCCE8D2E887" ma:contentTypeVersion="14" ma:contentTypeDescription="Crear nuevo documento." ma:contentTypeScope="" ma:versionID="d9ab55d3d28939ab341906fa3a9a190d">
  <xsd:schema xmlns:xsd="http://www.w3.org/2001/XMLSchema" xmlns:xs="http://www.w3.org/2001/XMLSchema" xmlns:p="http://schemas.microsoft.com/office/2006/metadata/properties" xmlns:ns2="0ef9d0cd-e391-4297-b248-8887e246c895" xmlns:ns3="ccb7f967-1b28-471a-951a-e5f5d88b1536" targetNamespace="http://schemas.microsoft.com/office/2006/metadata/properties" ma:root="true" ma:fieldsID="8b543c937c9c4274749669b9e18024c6" ns2:_="" ns3:_="">
    <xsd:import namespace="0ef9d0cd-e391-4297-b248-8887e246c895"/>
    <xsd:import namespace="ccb7f967-1b28-471a-951a-e5f5d88b15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f9d0cd-e391-4297-b248-8887e246c8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e71991b9-ac4b-432e-befa-6581cfd07c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b7f967-1b28-471a-951a-e5f5d88b153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686278b-5219-452c-af6f-956437737f30}" ma:internalName="TaxCatchAll" ma:showField="CatchAllData" ma:web="ccb7f967-1b28-471a-951a-e5f5d88b15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ef9d0cd-e391-4297-b248-8887e246c895">
      <Terms xmlns="http://schemas.microsoft.com/office/infopath/2007/PartnerControls"/>
    </lcf76f155ced4ddcb4097134ff3c332f>
    <TaxCatchAll xmlns="ccb7f967-1b28-471a-951a-e5f5d88b1536" xsi:nil="true"/>
  </documentManagement>
</p:properties>
</file>

<file path=customXml/itemProps1.xml><?xml version="1.0" encoding="utf-8"?>
<ds:datastoreItem xmlns:ds="http://schemas.openxmlformats.org/officeDocument/2006/customXml" ds:itemID="{C08E02C5-3BDD-457A-90A6-40F8B262C4D6}"/>
</file>

<file path=customXml/itemProps2.xml><?xml version="1.0" encoding="utf-8"?>
<ds:datastoreItem xmlns:ds="http://schemas.openxmlformats.org/officeDocument/2006/customXml" ds:itemID="{0B824ACE-191D-471E-AE38-623B3B049941}"/>
</file>

<file path=customXml/itemProps3.xml><?xml version="1.0" encoding="utf-8"?>
<ds:datastoreItem xmlns:ds="http://schemas.openxmlformats.org/officeDocument/2006/customXml" ds:itemID="{95A56071-7159-489C-80BB-6B9692872837}"/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1460</Words>
  <Application>Microsoft Office PowerPoint</Application>
  <PresentationFormat>Panorámica</PresentationFormat>
  <Paragraphs>143</Paragraphs>
  <Slides>26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26</vt:i4>
      </vt:variant>
    </vt:vector>
  </HeadingPairs>
  <TitlesOfParts>
    <vt:vector size="40" baseType="lpstr">
      <vt:lpstr>Aparajita</vt:lpstr>
      <vt:lpstr>Aptos</vt:lpstr>
      <vt:lpstr>Aptos Display</vt:lpstr>
      <vt:lpstr>Arial</vt:lpstr>
      <vt:lpstr>BlinkMacSystemFont</vt:lpstr>
      <vt:lpstr>Calibri</vt:lpstr>
      <vt:lpstr>Cambria</vt:lpstr>
      <vt:lpstr>Comic Sans MS</vt:lpstr>
      <vt:lpstr>Wingdings</vt:lpstr>
      <vt:lpstr>Tema de Office</vt:lpstr>
      <vt:lpstr>1_Tema de Office</vt:lpstr>
      <vt:lpstr>Office Theme</vt:lpstr>
      <vt:lpstr>CorelDRAW</vt:lpstr>
      <vt:lpstr>Fotografía de Photo Editor</vt:lpstr>
      <vt:lpstr>SINDROME DE TURNER INTRODUCCIÓN</vt:lpstr>
      <vt:lpstr>Temas a tratar</vt:lpstr>
      <vt:lpstr>Diagnóstico</vt:lpstr>
      <vt:lpstr>Presentación de PowerPoint</vt:lpstr>
      <vt:lpstr>Frecuencia de cariotipos diferentes</vt:lpstr>
      <vt:lpstr>Diferentes anomalías cromosómicas en ST</vt:lpstr>
      <vt:lpstr>Estudios genéticos Comentarios y dudas</vt:lpstr>
      <vt:lpstr>Detección de restos de Cr. Y</vt:lpstr>
      <vt:lpstr>Edad de diagnóstico</vt:lpstr>
      <vt:lpstr>Diagnostico prenatal</vt:lpstr>
      <vt:lpstr>Epidemiología</vt:lpstr>
      <vt:lpstr>Presentación de PowerPoint</vt:lpstr>
      <vt:lpstr>Patogénesis-1</vt:lpstr>
      <vt:lpstr>Presentación de PowerPoint</vt:lpstr>
      <vt:lpstr>Patogénesis-2</vt:lpstr>
      <vt:lpstr>MECANISMOS RESPONSABLES DEL FENOTIPO EN ST</vt:lpstr>
      <vt:lpstr>Anomalías estructurales cerebrales en ST</vt:lpstr>
      <vt:lpstr>INFLUENCIAS DEL “IMPRINTING” X EN EL SÍNDROME DE TURNER</vt:lpstr>
      <vt:lpstr>INFLUENCIA ESTROGÉNICA</vt:lpstr>
      <vt:lpstr>Diagnóstico Prenatal</vt:lpstr>
      <vt:lpstr>Caso Clínico</vt:lpstr>
      <vt:lpstr>Cuestiones</vt:lpstr>
      <vt:lpstr>Análisis genético</vt:lpstr>
      <vt:lpstr>Síndrome de Turner Diagnóstico</vt:lpstr>
      <vt:lpstr>Diagnostico prenatal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Pedro López Siguero</dc:creator>
  <cp:lastModifiedBy>Juan Pedro López Siguero</cp:lastModifiedBy>
  <cp:revision>5</cp:revision>
  <dcterms:created xsi:type="dcterms:W3CDTF">2026-09-13T09:09:58Z</dcterms:created>
  <dcterms:modified xsi:type="dcterms:W3CDTF">2026-09-20T11:10:38Z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0x0101004F23942636953B48A65EADCCE8D2E887</vt:lpwstr>
  </property>
</Properties>
</file>